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9/21/2020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9/21/2020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A6A588B-6AFE-4EC8-A494-11DB1AA55AB7}"/>
              </a:ext>
            </a:extLst>
          </p:cNvPr>
          <p:cNvSpPr>
            <a:spLocks noGrp="1"/>
          </p:cNvSpPr>
          <p:nvPr>
            <p:ph type="subTitle" idx="1"/>
          </p:nvPr>
        </p:nvSpPr>
        <p:spPr>
          <a:xfrm>
            <a:off x="0" y="0"/>
            <a:ext cx="12019722" cy="6858000"/>
          </a:xfrm>
        </p:spPr>
        <p:txBody>
          <a:bodyPr>
            <a:normAutofit lnSpcReduction="10000"/>
          </a:bodyPr>
          <a:lstStyle/>
          <a:p>
            <a:r>
              <a:rPr lang="es-ES" b="1" dirty="0"/>
              <a:t>Logros y aprendizajes:</a:t>
            </a:r>
          </a:p>
          <a:p>
            <a:pPr marL="342900" indent="-342900">
              <a:buFont typeface="Arial" panose="020B0604020202020204" pitchFamily="34" charset="0"/>
              <a:buChar char="•"/>
            </a:pPr>
            <a:r>
              <a:rPr lang="es-ES" dirty="0"/>
              <a:t>La memoria sigue siendo un espacio reivindicativo de las víctimas para recordar, conmemorar y no olvidar a sus seres queridos, y fortalecer el proceso de duelo y de sanación interior. </a:t>
            </a:r>
          </a:p>
          <a:p>
            <a:pPr marL="342900" indent="-342900">
              <a:buFont typeface="Arial" panose="020B0604020202020204" pitchFamily="34" charset="0"/>
              <a:buChar char="•"/>
            </a:pPr>
            <a:r>
              <a:rPr lang="es-ES" dirty="0"/>
              <a:t>Algunas familias han podido encontrar a sus seres queridos que estaban desaparecidos y poder hacer el proceso de duelo y sanación. </a:t>
            </a:r>
          </a:p>
          <a:p>
            <a:pPr marL="342900" indent="-342900">
              <a:buFont typeface="Arial" panose="020B0604020202020204" pitchFamily="34" charset="0"/>
              <a:buChar char="•"/>
            </a:pPr>
            <a:r>
              <a:rPr lang="es-ES" dirty="0"/>
              <a:t>Algunas personas están empezando a contar sus historias de violencia, que eran desconocidas por la comunidad.</a:t>
            </a:r>
          </a:p>
          <a:p>
            <a:pPr marL="342900" indent="-342900">
              <a:buFont typeface="Arial" panose="020B0604020202020204" pitchFamily="34" charset="0"/>
              <a:buChar char="•"/>
            </a:pPr>
            <a:r>
              <a:rPr lang="es-ES" dirty="0"/>
              <a:t>En los casos que se han documentado por ahora se descubre que detrás de las desapariciones forzadas existe un interés por borrar las ideas políticas de las personas eliminando todo rastro y huella en la historia de la región. </a:t>
            </a:r>
          </a:p>
          <a:p>
            <a:pPr marL="342900" indent="-342900">
              <a:buFont typeface="Arial" panose="020B0604020202020204" pitchFamily="34" charset="0"/>
              <a:buChar char="•"/>
            </a:pPr>
            <a:r>
              <a:rPr lang="es-ES" dirty="0"/>
              <a:t>La dimensión espiritual desde los misioneros claretianos en el inicio del proyecto complementa, fortalece, y da confianza a los participantes en los encuentros y talleres porque permitió darle un horizonte de sentido y de fe a las personas y familias de sentir la experiencia de Dios en sus luchas de resistencias y de unidad para animarlos en el proceso de búsqueda de sus familiares desaparecidos.</a:t>
            </a:r>
          </a:p>
          <a:p>
            <a:pPr marL="342900" indent="-342900">
              <a:buFont typeface="Arial" panose="020B0604020202020204" pitchFamily="34" charset="0"/>
              <a:buChar char="•"/>
            </a:pPr>
            <a:r>
              <a:rPr lang="es-ES" dirty="0"/>
              <a:t>La influencia del partico comunista y la Unión Patriótica influyo históricamente en los procesos de la conformación de los sindicatos Agrarios, asociaciones, organizaciones sociales, y Juntas Comunales y les permite conocer un poco sobre los acuerdos de paz y formarse con una postura crítica de exigir justicia social frente al sistema dominante. </a:t>
            </a:r>
          </a:p>
          <a:p>
            <a:pPr marL="342900" indent="-342900">
              <a:buFont typeface="Arial" panose="020B0604020202020204" pitchFamily="34" charset="0"/>
              <a:buChar char="•"/>
            </a:pPr>
            <a:r>
              <a:rPr lang="es-ES" dirty="0"/>
              <a:t>Elaboración del cuerpo y muñecas para contar las historias de la violencia y no se vuelva a repetir. </a:t>
            </a:r>
          </a:p>
          <a:p>
            <a:pPr marL="342900" indent="-342900">
              <a:buFont typeface="Arial" panose="020B0604020202020204" pitchFamily="34" charset="0"/>
              <a:buChar char="•"/>
            </a:pPr>
            <a:r>
              <a:rPr lang="es-ES" dirty="0"/>
              <a:t>El fortalecimiento del comité de memoria y sus lideres. </a:t>
            </a:r>
          </a:p>
          <a:p>
            <a:pPr marL="342900" indent="-342900">
              <a:buFont typeface="Arial" panose="020B0604020202020204" pitchFamily="34" charset="0"/>
              <a:buChar char="•"/>
            </a:pPr>
            <a:endParaRPr lang="es-CO" dirty="0"/>
          </a:p>
        </p:txBody>
      </p:sp>
    </p:spTree>
    <p:extLst>
      <p:ext uri="{BB962C8B-B14F-4D97-AF65-F5344CB8AC3E}">
        <p14:creationId xmlns:p14="http://schemas.microsoft.com/office/powerpoint/2010/main" val="428210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A6A588B-6AFE-4EC8-A494-11DB1AA55AB7}"/>
              </a:ext>
            </a:extLst>
          </p:cNvPr>
          <p:cNvSpPr>
            <a:spLocks noGrp="1"/>
          </p:cNvSpPr>
          <p:nvPr>
            <p:ph type="subTitle" idx="1"/>
          </p:nvPr>
        </p:nvSpPr>
        <p:spPr>
          <a:xfrm>
            <a:off x="960783" y="205409"/>
            <a:ext cx="10555356" cy="6447182"/>
          </a:xfrm>
        </p:spPr>
        <p:txBody>
          <a:bodyPr>
            <a:normAutofit fontScale="92500" lnSpcReduction="20000"/>
          </a:bodyPr>
          <a:lstStyle/>
          <a:p>
            <a:r>
              <a:rPr lang="es-ES" b="1" dirty="0"/>
              <a:t>Dificultades y sugerencias:</a:t>
            </a:r>
          </a:p>
          <a:p>
            <a:pPr marL="342900" indent="-342900">
              <a:buFont typeface="Arial" panose="020B0604020202020204" pitchFamily="34" charset="0"/>
              <a:buChar char="•"/>
            </a:pPr>
            <a:endParaRPr lang="es-ES" dirty="0"/>
          </a:p>
          <a:p>
            <a:pPr marL="342900" indent="-342900">
              <a:buFont typeface="Arial" panose="020B0604020202020204" pitchFamily="34" charset="0"/>
              <a:buChar char="•"/>
            </a:pPr>
            <a:r>
              <a:rPr lang="es-ES" dirty="0"/>
              <a:t>Falta favorecer una mayor confianza en las personas dado que han sido estigmatizadas por vivir en una zona que fue azotada fuertemente por el conflicto armado. </a:t>
            </a:r>
          </a:p>
          <a:p>
            <a:pPr marL="342900" indent="-342900">
              <a:buFont typeface="Arial" panose="020B0604020202020204" pitchFamily="34" charset="0"/>
              <a:buChar char="•"/>
            </a:pPr>
            <a:r>
              <a:rPr lang="es-ES" dirty="0"/>
              <a:t>El miedo de las personas  victimas de contar la verdad y revelar su identidad. </a:t>
            </a:r>
          </a:p>
          <a:p>
            <a:pPr marL="342900" indent="-342900">
              <a:buFont typeface="Arial" panose="020B0604020202020204" pitchFamily="34" charset="0"/>
              <a:buChar char="•"/>
            </a:pPr>
            <a:r>
              <a:rPr lang="es-ES" dirty="0"/>
              <a:t>Falta la integración de los jóvenes y niños es importante en estos espacios.</a:t>
            </a:r>
          </a:p>
          <a:p>
            <a:pPr marL="342900" indent="-342900">
              <a:buFont typeface="Arial" panose="020B0604020202020204" pitchFamily="34" charset="0"/>
              <a:buChar char="•"/>
            </a:pPr>
            <a:r>
              <a:rPr lang="es-ES" dirty="0"/>
              <a:t>Algunas familias siguen con la esperanza de encontrar a sus seres queridos con el apoyo de la Unidad de Búsqueda de personas dadas por desaparecidos. </a:t>
            </a:r>
          </a:p>
          <a:p>
            <a:pPr marL="342900" indent="-342900">
              <a:buFont typeface="Arial" panose="020B0604020202020204" pitchFamily="34" charset="0"/>
              <a:buChar char="•"/>
            </a:pPr>
            <a:r>
              <a:rPr lang="es-ES" dirty="0"/>
              <a:t>Falta mayor sensibilización en el proceso de búsqueda de personas dadas por desaparecidas en el marco del conflicto armado e involucrar en este trabajo a las mismas comunidades o veredas en donde viven los familiares ya que algunas veces estas personas cuentan con información pertinente para la localización de las personas desaparecidas que se encuentren con vida y en caso de fallecidas acompañar el proceso de la recuperación, identificación y entrega digna de cuerpos. </a:t>
            </a:r>
          </a:p>
          <a:p>
            <a:pPr marL="342900" indent="-342900">
              <a:buFont typeface="Arial" panose="020B0604020202020204" pitchFamily="34" charset="0"/>
              <a:buChar char="•"/>
            </a:pPr>
            <a:r>
              <a:rPr lang="es-ES" dirty="0"/>
              <a:t>Es necesario la creación de un mapa de la memoria de los lugares donde posiblemente hubo desapariciones con la participación de las mismas familias víctimas de desaparición forzada por medio de las visitas domiciliarias, los talleres de georreferenciación y la peregrinación de la memoria.</a:t>
            </a:r>
          </a:p>
          <a:p>
            <a:pPr marL="342900" indent="-342900">
              <a:buFont typeface="Arial" panose="020B0604020202020204" pitchFamily="34" charset="0"/>
              <a:buChar char="•"/>
            </a:pPr>
            <a:r>
              <a:rPr lang="es-ES" dirty="0"/>
              <a:t>Seguir acompañando de forma psicosocial y espiritual para trabajar la resiliencia de las personas que perdieron a sus seres queridos y superar las circunstancias traumáticas que vivimos por causa de la guerra y la violencia en esta región del Ariari. </a:t>
            </a:r>
          </a:p>
          <a:p>
            <a:pPr marL="342900" indent="-342900">
              <a:buFont typeface="Arial" panose="020B0604020202020204" pitchFamily="34" charset="0"/>
              <a:buChar char="•"/>
            </a:pPr>
            <a:endParaRPr lang="es-ES" dirty="0"/>
          </a:p>
        </p:txBody>
      </p:sp>
    </p:spTree>
    <p:extLst>
      <p:ext uri="{BB962C8B-B14F-4D97-AF65-F5344CB8AC3E}">
        <p14:creationId xmlns:p14="http://schemas.microsoft.com/office/powerpoint/2010/main" val="534305113"/>
      </p:ext>
    </p:extLst>
  </p:cSld>
  <p:clrMapOvr>
    <a:masterClrMapping/>
  </p:clrMapOvr>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58</TotalTime>
  <Words>519</Words>
  <Application>Microsoft Office PowerPoint</Application>
  <PresentationFormat>Panorámica</PresentationFormat>
  <Paragraphs>18</Paragraphs>
  <Slides>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Century Gothic</vt:lpstr>
      <vt:lpstr>Estela de condensación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Norbey Tapiero</dc:creator>
  <cp:lastModifiedBy>Norbey Tapiero</cp:lastModifiedBy>
  <cp:revision>5</cp:revision>
  <dcterms:created xsi:type="dcterms:W3CDTF">2020-09-21T17:24:53Z</dcterms:created>
  <dcterms:modified xsi:type="dcterms:W3CDTF">2020-09-21T18:23:26Z</dcterms:modified>
</cp:coreProperties>
</file>