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6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BB6F5D-3604-4A26-9218-D4C725159D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5315E2C-3FAF-4629-AF47-E5895F644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DEF653-12EB-45EE-BD39-87BFB98E4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699A3-9DA8-4154-8E50-A32585BA7F5C}" type="datetimeFigureOut">
              <a:rPr lang="es-MX" smtClean="0"/>
              <a:t>20/09/2020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8683BA-C153-4164-B4B6-0F126F840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75D4AC-D6D2-4B0F-8062-9CF344924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815AC-D065-4E6C-8112-7FFB8ADDF7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416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6D0A85-CD60-4D41-AFB1-4AA1A539B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B5D844-A18F-4B58-87CF-489B61EA9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265A9A-B2EF-463B-91F4-A6D2634FE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699A3-9DA8-4154-8E50-A32585BA7F5C}" type="datetimeFigureOut">
              <a:rPr lang="es-MX" smtClean="0"/>
              <a:t>20/09/2020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DF38CA-2AE6-4705-8157-E8920E172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7F3F2F-B7A3-44FA-A186-90B0D0C3A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815AC-D065-4E6C-8112-7FFB8ADDF7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0216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BE33855-7324-49B0-83AA-A892AC1103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DFD8B3B-9599-4643-999E-D1A33F916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9D02E9-FB27-4AC0-B4C2-D4ACF2F6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699A3-9DA8-4154-8E50-A32585BA7F5C}" type="datetimeFigureOut">
              <a:rPr lang="es-MX" smtClean="0"/>
              <a:t>20/09/2020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686377-C76F-4C04-A32D-8FA6B4E80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78CCB3-F578-41CB-8396-04E094964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815AC-D065-4E6C-8112-7FFB8ADDF7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8395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37A24B-9510-478F-9A4F-0B74FCB63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1A819B-AC31-4C41-B319-28ECA975F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D850FA-7186-49B8-B611-D4251E822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699A3-9DA8-4154-8E50-A32585BA7F5C}" type="datetimeFigureOut">
              <a:rPr lang="es-MX" smtClean="0"/>
              <a:t>20/09/2020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343202-95A5-42D0-93B1-241FB92EA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AA2D37-7048-43D2-A24C-6788FF2C6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815AC-D065-4E6C-8112-7FFB8ADDF7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3746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8251AE-AA1B-4E5D-BC5D-406CC6F84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21908B-F035-423B-9D5E-4BD5C3AFC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BBC925-5412-46C5-8E76-AF134ADB1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699A3-9DA8-4154-8E50-A32585BA7F5C}" type="datetimeFigureOut">
              <a:rPr lang="es-MX" smtClean="0"/>
              <a:t>20/09/2020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A013A5-6E57-4024-9A85-13FC9B775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F8DED2-DB44-4335-BFC9-E450583CF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815AC-D065-4E6C-8112-7FFB8ADDF7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207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7BC9C9-E487-49C1-BE37-4B2FBDC99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AF0079-A496-4EF3-834E-4B8C6E1E9B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28B5B9-91FD-45D4-B95C-B8ADF2F45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1B6F70-23AE-4263-9FA8-4967BF9DD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699A3-9DA8-4154-8E50-A32585BA7F5C}" type="datetimeFigureOut">
              <a:rPr lang="es-MX" smtClean="0"/>
              <a:t>20/09/2020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31F638-1964-4D5A-9916-4B77845F0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3DEFC4-5886-422B-9E1A-E17742FF0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815AC-D065-4E6C-8112-7FFB8ADDF7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4128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B63E52-461C-409B-A0F2-60B396111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36BDEA-F92F-4C1C-A545-18D064DBD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FBC2E4A-3847-4C61-ACA2-9FBD59639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3D79F04-F811-4B9D-AC87-48860BADA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D14CB-2281-4DA9-8225-E56CD6BABA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5D4A6BC-59F9-4E10-A95E-27D42016B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699A3-9DA8-4154-8E50-A32585BA7F5C}" type="datetimeFigureOut">
              <a:rPr lang="es-MX" smtClean="0"/>
              <a:t>20/09/2020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FBBEF21-11E4-4DFE-8DEA-C5D47F3D8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6BD4960-1E77-4CD8-857F-43557651B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815AC-D065-4E6C-8112-7FFB8ADDF7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5749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ED3365-A0D6-40CF-A48A-2051717BF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1060889-0F31-4507-93C6-E0E5C136D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699A3-9DA8-4154-8E50-A32585BA7F5C}" type="datetimeFigureOut">
              <a:rPr lang="es-MX" smtClean="0"/>
              <a:t>20/09/2020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74E929-EB12-4AB9-A0F8-F22D49AA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FE30C68-8FCB-4FD1-B6D3-E51998342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815AC-D065-4E6C-8112-7FFB8ADDF7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1310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8F04C49-B577-4063-9FF7-833597455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699A3-9DA8-4154-8E50-A32585BA7F5C}" type="datetimeFigureOut">
              <a:rPr lang="es-MX" smtClean="0"/>
              <a:t>20/09/2020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07CA33E-E1A8-4048-881E-ED357BAD1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41DC5F-F957-4F0B-8148-F93B263DD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815AC-D065-4E6C-8112-7FFB8ADDF7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2588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745858-F295-4BD1-BDE9-44678D7A9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CDE050-45C4-413E-94CE-D3025A424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788C0CD-C847-4357-A026-9BEDA100A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E279A8-9EB0-4E26-8E20-4241AC364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699A3-9DA8-4154-8E50-A32585BA7F5C}" type="datetimeFigureOut">
              <a:rPr lang="es-MX" smtClean="0"/>
              <a:t>20/09/2020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8D126C-3605-42C4-80D3-57930899A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6553A1-B2D3-4A6A-85CF-B4456D38C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815AC-D065-4E6C-8112-7FFB8ADDF7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4665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D5B6CA-6074-426D-B862-7C924049D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10DF065-5073-4B7D-87DA-0A5C22845A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939A92-97E2-4222-B45D-6F96E4C11A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C7C7DD-CDEE-454D-809D-3F5DF5211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699A3-9DA8-4154-8E50-A32585BA7F5C}" type="datetimeFigureOut">
              <a:rPr lang="es-MX" smtClean="0"/>
              <a:t>20/09/2020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CABAF6-F9E5-486B-A58D-EA3FACA7C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F5D376-51BD-461E-976A-57C8CD20F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815AC-D065-4E6C-8112-7FFB8ADDF7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1038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6AAA46A-46E6-4805-8B42-069BC41AE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775885-63BE-4DBD-9FA5-C474CC8F6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6E6EFC-D241-4327-ADE0-3ED37A8BB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699A3-9DA8-4154-8E50-A32585BA7F5C}" type="datetimeFigureOut">
              <a:rPr lang="es-MX" smtClean="0"/>
              <a:t>20/09/2020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5579A3-BF50-4AF9-9520-7ACF2216D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765C35-186A-4513-BF5D-6A15CE12A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815AC-D065-4E6C-8112-7FFB8ADDF71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040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18E89379-E1C0-4FB7-8CCD-7D732A2CFDC6}"/>
              </a:ext>
            </a:extLst>
          </p:cNvPr>
          <p:cNvSpPr txBox="1">
            <a:spLocks/>
          </p:cNvSpPr>
          <p:nvPr/>
        </p:nvSpPr>
        <p:spPr>
          <a:xfrm>
            <a:off x="187015" y="1950766"/>
            <a:ext cx="60865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l" defTabSz="5400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9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5400" b="1" kern="1200" spc="53" dirty="0" err="1">
                <a:ln w="9525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Solidaridad</a:t>
            </a:r>
            <a:r>
              <a:rPr lang="en-US" sz="5400" b="1" kern="1200" spc="53" dirty="0">
                <a:ln w="9525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y </a:t>
            </a:r>
            <a:r>
              <a:rPr lang="en-US" sz="5400" b="1" kern="1200" spc="53" dirty="0" err="1">
                <a:ln w="9525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Misión</a:t>
            </a:r>
            <a:endParaRPr lang="en-US" sz="5400" b="1" kern="1200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49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6D74A73-CD14-4B6A-A1C1-B6F86E5197B3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455" b="91606" l="10000" r="90000">
                        <a14:foregroundMark x1="64948" y1="43629" x2="69588" y2="38610"/>
                        <a14:foregroundMark x1="57216" y1="33591" x2="59278" y2="28958"/>
                        <a14:foregroundMark x1="37629" y1="25483" x2="44845" y2="25483"/>
                        <a14:backgroundMark x1="52062" y1="25097" x2="51546" y2="36680"/>
                        <a14:backgroundMark x1="62371" y1="24710" x2="74227" y2="31274"/>
                        <a14:backgroundMark x1="74227" y1="31274" x2="68557" y2="34749"/>
                        <a14:backgroundMark x1="74227" y1="35521" x2="75773" y2="47490"/>
                        <a14:backgroundMark x1="75773" y1="47490" x2="69588" y2="52124"/>
                        <a14:backgroundMark x1="72680" y1="52124" x2="78351" y2="54826"/>
                        <a14:backgroundMark x1="48969" y1="52124" x2="50000" y2="51351"/>
                        <a14:backgroundMark x1="50000" y1="51351" x2="50000" y2="51351"/>
                        <a14:backgroundMark x1="28351" y1="50579" x2="28866" y2="51737"/>
                        <a14:backgroundMark x1="19072" y1="50193" x2="19588" y2="72973"/>
                        <a14:backgroundMark x1="25258" y1="50579" x2="22680" y2="62162"/>
                        <a14:backgroundMark x1="22680" y1="62162" x2="23711" y2="65251"/>
                        <a14:backgroundMark x1="29381" y1="59846" x2="26289" y2="65251"/>
                        <a14:backgroundMark x1="40206" y1="58301" x2="39691" y2="79923"/>
                        <a14:backgroundMark x1="42784" y1="77606" x2="54124" y2="82239"/>
                        <a14:backgroundMark x1="63402" y1="66795" x2="65464" y2="82625"/>
                        <a14:backgroundMark x1="79381" y1="52124" x2="84536" y2="65637"/>
                        <a14:backgroundMark x1="84536" y1="65637" x2="81959" y2="82625"/>
                        <a14:backgroundMark x1="81959" y1="82625" x2="81959" y2="77992"/>
                        <a14:backgroundMark x1="52062" y1="64093" x2="53093" y2="71429"/>
                        <a14:backgroundMark x1="48969" y1="50965" x2="48969" y2="55598"/>
                        <a14:backgroundMark x1="49485" y1="57143" x2="50515" y2="58687"/>
                        <a14:backgroundMark x1="34536" y1="32432" x2="34536" y2="324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42" r="2" b="15956"/>
          <a:stretch/>
        </p:blipFill>
        <p:spPr>
          <a:xfrm>
            <a:off x="5680087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9A5F790-9AA8-457A-B9BA-E93BF8054F93}"/>
              </a:ext>
            </a:extLst>
          </p:cNvPr>
          <p:cNvSpPr txBox="1"/>
          <p:nvPr/>
        </p:nvSpPr>
        <p:spPr>
          <a:xfrm>
            <a:off x="805543" y="5323357"/>
            <a:ext cx="4558309" cy="6579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ASAMBLEA SOMI-MICLA 2020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3660" y="255756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EB911ED7-DA26-4EDC-9C00-0DA1BAE45D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" r="-4" b="-4"/>
          <a:stretch/>
        </p:blipFill>
        <p:spPr>
          <a:xfrm>
            <a:off x="5838252" y="2722161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1026" name="Picture 2" descr="Resultado de imagen para ecologia humana">
            <a:extLst>
              <a:ext uri="{FF2B5EF4-FFF2-40B4-BE49-F238E27FC236}">
                <a16:creationId xmlns:a16="http://schemas.microsoft.com/office/drawing/2014/main" id="{82941094-A940-406A-83BC-57DDD93C04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1" r="3" b="24950"/>
          <a:stretch/>
        </p:blipFill>
        <p:spPr bwMode="auto"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F376FD-B148-4E0E-8428-DD8CB6909E9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6600" y1="72800" x2="47600" y2="87800"/>
                        <a14:foregroundMark x1="51600" y1="78400" x2="75600" y2="76800"/>
                        <a14:foregroundMark x1="29800" y1="40400" x2="14200" y2="43400"/>
                        <a14:backgroundMark x1="14800" y1="16400" x2="22200" y2="29000"/>
                        <a14:backgroundMark x1="25800" y1="33400" x2="29200" y2="37400"/>
                        <a14:backgroundMark x1="60800" y1="36400" x2="60800" y2="45400"/>
                        <a14:backgroundMark x1="73200" y1="53000" x2="76800" y2="5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75" r="-4" b="9155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C77F72C-48CF-4D51-9434-E351D7D02DD2}"/>
              </a:ext>
            </a:extLst>
          </p:cNvPr>
          <p:cNvSpPr/>
          <p:nvPr/>
        </p:nvSpPr>
        <p:spPr>
          <a:xfrm>
            <a:off x="3242065" y="1325351"/>
            <a:ext cx="5758997" cy="36922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478"/>
          </a:p>
        </p:txBody>
      </p:sp>
    </p:spTree>
    <p:extLst>
      <p:ext uri="{BB962C8B-B14F-4D97-AF65-F5344CB8AC3E}">
        <p14:creationId xmlns:p14="http://schemas.microsoft.com/office/powerpoint/2010/main" val="151486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ABFEC9-1996-404D-A459-539EACA8C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26147"/>
            <a:ext cx="6586491" cy="1286160"/>
          </a:xfrm>
        </p:spPr>
        <p:txBody>
          <a:bodyPr anchor="b">
            <a:normAutofit/>
          </a:bodyPr>
          <a:lstStyle/>
          <a:p>
            <a:r>
              <a:rPr lang="es-MX" dirty="0">
                <a:latin typeface="Berlin Sans FB Demi" panose="020E0802020502020306" pitchFamily="34" charset="0"/>
              </a:rPr>
              <a:t>Preámbulo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6BD00B-051F-4C19-A44A-BC37A9339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91" y="1475361"/>
            <a:ext cx="7556409" cy="52786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400" dirty="0">
                <a:latin typeface="Berlin Sans FB" panose="020E0602020502020306" pitchFamily="34" charset="0"/>
              </a:rPr>
              <a:t>Más que logros, nosotros hablaríamos de pasos, ya que reconocemos que el trabajo de Solidaridad y Misión en la Provincia de México ha sido muy paulatino. </a:t>
            </a:r>
          </a:p>
          <a:p>
            <a:pPr marL="0" indent="0" algn="just">
              <a:buNone/>
            </a:pPr>
            <a:r>
              <a:rPr lang="es-MX" sz="2400" dirty="0">
                <a:latin typeface="Berlin Sans FB" panose="020E0602020502020306" pitchFamily="34" charset="0"/>
              </a:rPr>
              <a:t>Hemos ido aprendiendo y valorando los pocos o muchas trabajos que en esta línea se están llevando a cabo. Pero, este pequeño caminar nos sigue impulsando e ilusionando.</a:t>
            </a:r>
          </a:p>
          <a:p>
            <a:pPr marL="0" indent="0" algn="just">
              <a:buNone/>
            </a:pPr>
            <a:r>
              <a:rPr lang="es-MX" sz="2400" dirty="0">
                <a:latin typeface="Berlin Sans FB" panose="020E0602020502020306" pitchFamily="34" charset="0"/>
              </a:rPr>
              <a:t>El trabajo ha sido con grandes desafíos, hemos ido aprendiendo y en misión compartida se sigue trabajando con mucha ilusión, sobre todo en estos tiempos de COVID 19  que nos ha cambiado muchas cosas.</a:t>
            </a:r>
          </a:p>
          <a:p>
            <a:pPr marL="0" indent="0" algn="just">
              <a:buNone/>
            </a:pPr>
            <a:r>
              <a:rPr lang="es-MX" sz="2400" dirty="0">
                <a:latin typeface="Berlin Sans FB" panose="020E0602020502020306" pitchFamily="34" charset="0"/>
              </a:rPr>
              <a:t>A continuación describimos 5 pasos de nuestro caminar en la línea de SOMI que hemos realizado en misión compartida.</a:t>
            </a:r>
            <a:endParaRPr lang="en-US" sz="2400" dirty="0">
              <a:latin typeface="Berlin Sans FB" panose="020E0602020502020306" pitchFamily="34" charset="0"/>
            </a:endParaRPr>
          </a:p>
        </p:txBody>
      </p:sp>
      <p:pic>
        <p:nvPicPr>
          <p:cNvPr id="5" name="Imagen 4" descr="Imagen que contiene interior, café, tazón, comiendo&#10;&#10;Descripción generada automáticamente">
            <a:extLst>
              <a:ext uri="{FF2B5EF4-FFF2-40B4-BE49-F238E27FC236}">
                <a16:creationId xmlns:a16="http://schemas.microsoft.com/office/drawing/2014/main" id="{1385B580-22DB-490B-A1E1-A8C061ADDC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8" r="8459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7A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004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76C7683-0ADF-4E8F-B179-858DACA33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2B1153-28C9-425C-8E26-3F15D984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4080510"/>
            <a:ext cx="6465287" cy="11601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700" kern="1200" dirty="0">
                <a:solidFill>
                  <a:srgbClr val="FFFFFF"/>
                </a:solidFill>
                <a:latin typeface="Berlin Sans FB Demi" panose="020E0802020502020306" pitchFamily="34" charset="0"/>
              </a:rPr>
              <a:t>1. ENCUENTROS PROVINCIALES DE SOLIDARIDAD Y MISIÓN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E908D9-1618-4252-BE3E-B3E238165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821" y="5550568"/>
            <a:ext cx="6465286" cy="79308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 dirty="0" err="1">
                <a:solidFill>
                  <a:srgbClr val="E7E6E6"/>
                </a:solidFill>
                <a:latin typeface="Berlin Sans FB" panose="020E0602020502020306" pitchFamily="34" charset="0"/>
              </a:rPr>
              <a:t>En</a:t>
            </a:r>
            <a:r>
              <a:rPr lang="en-US" sz="2400" kern="1200" dirty="0">
                <a:solidFill>
                  <a:srgbClr val="E7E6E6"/>
                </a:solidFill>
                <a:latin typeface="Berlin Sans FB" panose="020E0602020502020306" pitchFamily="34" charset="0"/>
              </a:rPr>
              <a:t> la </a:t>
            </a:r>
            <a:r>
              <a:rPr lang="en-US" sz="2400" kern="1200" dirty="0" err="1">
                <a:solidFill>
                  <a:srgbClr val="E7E6E6"/>
                </a:solidFill>
                <a:latin typeface="Berlin Sans FB" panose="020E0602020502020306" pitchFamily="34" charset="0"/>
              </a:rPr>
              <a:t>Provincia</a:t>
            </a:r>
            <a:r>
              <a:rPr lang="en-US" sz="2400" kern="1200" dirty="0">
                <a:solidFill>
                  <a:srgbClr val="E7E6E6"/>
                </a:solidFill>
                <a:latin typeface="Berlin Sans FB" panose="020E0602020502020306" pitchFamily="34" charset="0"/>
              </a:rPr>
              <a:t> de México se </a:t>
            </a:r>
            <a:r>
              <a:rPr lang="en-US" sz="2400" kern="1200" dirty="0" err="1">
                <a:solidFill>
                  <a:srgbClr val="E7E6E6"/>
                </a:solidFill>
                <a:latin typeface="Berlin Sans FB" panose="020E0602020502020306" pitchFamily="34" charset="0"/>
              </a:rPr>
              <a:t>han</a:t>
            </a:r>
            <a:r>
              <a:rPr lang="en-US" sz="2400" kern="1200" dirty="0">
                <a:solidFill>
                  <a:srgbClr val="E7E6E6"/>
                </a:solidFill>
                <a:latin typeface="Berlin Sans FB" panose="020E0602020502020306" pitchFamily="34" charset="0"/>
              </a:rPr>
              <a:t> </a:t>
            </a:r>
            <a:r>
              <a:rPr lang="en-US" sz="2400" kern="1200" dirty="0" err="1">
                <a:solidFill>
                  <a:srgbClr val="E7E6E6"/>
                </a:solidFill>
                <a:latin typeface="Berlin Sans FB" panose="020E0602020502020306" pitchFamily="34" charset="0"/>
              </a:rPr>
              <a:t>llevado</a:t>
            </a:r>
            <a:r>
              <a:rPr lang="en-US" sz="2400" kern="1200" dirty="0">
                <a:solidFill>
                  <a:srgbClr val="E7E6E6"/>
                </a:solidFill>
                <a:latin typeface="Berlin Sans FB" panose="020E0602020502020306" pitchFamily="34" charset="0"/>
              </a:rPr>
              <a:t> a </a:t>
            </a:r>
            <a:r>
              <a:rPr lang="en-US" sz="2400" kern="1200" dirty="0" err="1">
                <a:solidFill>
                  <a:srgbClr val="E7E6E6"/>
                </a:solidFill>
                <a:latin typeface="Berlin Sans FB" panose="020E0602020502020306" pitchFamily="34" charset="0"/>
              </a:rPr>
              <a:t>cabo</a:t>
            </a:r>
            <a:r>
              <a:rPr lang="en-US" sz="2400" kern="1200" dirty="0">
                <a:solidFill>
                  <a:srgbClr val="E7E6E6"/>
                </a:solidFill>
                <a:latin typeface="Berlin Sans FB" panose="020E0602020502020306" pitchFamily="34" charset="0"/>
              </a:rPr>
              <a:t> dos </a:t>
            </a:r>
            <a:r>
              <a:rPr lang="en-US" sz="2400" kern="1200" dirty="0" err="1">
                <a:solidFill>
                  <a:srgbClr val="E7E6E6"/>
                </a:solidFill>
                <a:latin typeface="Berlin Sans FB" panose="020E0602020502020306" pitchFamily="34" charset="0"/>
              </a:rPr>
              <a:t>encuentros</a:t>
            </a:r>
            <a:r>
              <a:rPr lang="en-US" sz="2400" kern="1200" dirty="0">
                <a:solidFill>
                  <a:srgbClr val="E7E6E6"/>
                </a:solidFill>
                <a:latin typeface="Berlin Sans FB" panose="020E0602020502020306" pitchFamily="34" charset="0"/>
              </a:rPr>
              <a:t> de SOMI (2018 y 2019). </a:t>
            </a:r>
          </a:p>
        </p:txBody>
      </p:sp>
      <p:pic>
        <p:nvPicPr>
          <p:cNvPr id="7" name="Imagen 6" descr="Un grupo de personas en un parque&#10;&#10;Descripción generada automáticamente">
            <a:extLst>
              <a:ext uri="{FF2B5EF4-FFF2-40B4-BE49-F238E27FC236}">
                <a16:creationId xmlns:a16="http://schemas.microsoft.com/office/drawing/2014/main" id="{52CC0893-E4B0-4C97-9545-1924FB32F7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8" r="-1" b="929"/>
          <a:stretch/>
        </p:blipFill>
        <p:spPr>
          <a:xfrm>
            <a:off x="317635" y="321733"/>
            <a:ext cx="4160452" cy="2212975"/>
          </a:xfrm>
          <a:prstGeom prst="rect">
            <a:avLst/>
          </a:prstGeom>
        </p:spPr>
      </p:pic>
      <p:cxnSp>
        <p:nvCxnSpPr>
          <p:cNvPr id="21" name="Straight Connector 17">
            <a:extLst>
              <a:ext uri="{FF2B5EF4-FFF2-40B4-BE49-F238E27FC236}">
                <a16:creationId xmlns:a16="http://schemas.microsoft.com/office/drawing/2014/main" id="{BC103F2A-EFED-4C13-AA7D-78D955ABC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 descr="Un grupo de personas sentadas en una sala&#10;&#10;Descripción generada automáticamente">
            <a:extLst>
              <a:ext uri="{FF2B5EF4-FFF2-40B4-BE49-F238E27FC236}">
                <a16:creationId xmlns:a16="http://schemas.microsoft.com/office/drawing/2014/main" id="{03EAB478-D64E-43E8-97C7-5A16787C97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8" r="5376" b="-2"/>
          <a:stretch/>
        </p:blipFill>
        <p:spPr>
          <a:xfrm>
            <a:off x="317635" y="2695575"/>
            <a:ext cx="4160452" cy="3840692"/>
          </a:xfrm>
          <a:prstGeom prst="rect">
            <a:avLst/>
          </a:prstGeom>
        </p:spPr>
      </p:pic>
      <p:pic>
        <p:nvPicPr>
          <p:cNvPr id="9" name="Imagen 8" descr="Imagen que contiene exterior, persona, grupo, gente&#10;&#10;Descripción generada automáticamente">
            <a:extLst>
              <a:ext uri="{FF2B5EF4-FFF2-40B4-BE49-F238E27FC236}">
                <a16:creationId xmlns:a16="http://schemas.microsoft.com/office/drawing/2014/main" id="{DFEED4E4-D67E-44DF-9429-9390256219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4" r="-2" b="19329"/>
          <a:stretch/>
        </p:blipFill>
        <p:spPr>
          <a:xfrm>
            <a:off x="4654296" y="321733"/>
            <a:ext cx="7223379" cy="29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92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B3F74-3F64-4E24-82F5-0091EB98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9314" y="1396289"/>
            <a:ext cx="4375586" cy="1325563"/>
          </a:xfrm>
        </p:spPr>
        <p:txBody>
          <a:bodyPr>
            <a:normAutofit/>
          </a:bodyPr>
          <a:lstStyle/>
          <a:p>
            <a:r>
              <a:rPr lang="es-MX">
                <a:latin typeface="Berlin Sans FB Demi" panose="020E0802020502020306" pitchFamily="34" charset="0"/>
              </a:rPr>
              <a:t>2. Formación de un equipo</a:t>
            </a:r>
            <a:endParaRPr lang="en-US">
              <a:latin typeface="Berlin Sans FB Demi" panose="020E0802020502020306" pitchFamily="34" charset="0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ED52484-C939-4951-85D6-79046BBC6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67397" cy="3481744"/>
          </a:xfrm>
          <a:custGeom>
            <a:avLst/>
            <a:gdLst>
              <a:gd name="connsiteX0" fmla="*/ 0 w 4067397"/>
              <a:gd name="connsiteY0" fmla="*/ 0 h 3481744"/>
              <a:gd name="connsiteX1" fmla="*/ 3741230 w 4067397"/>
              <a:gd name="connsiteY1" fmla="*/ 0 h 3481744"/>
              <a:gd name="connsiteX2" fmla="*/ 3789282 w 4067397"/>
              <a:gd name="connsiteY2" fmla="*/ 79096 h 3481744"/>
              <a:gd name="connsiteX3" fmla="*/ 4067397 w 4067397"/>
              <a:gd name="connsiteY3" fmla="*/ 1177456 h 3481744"/>
              <a:gd name="connsiteX4" fmla="*/ 1763109 w 4067397"/>
              <a:gd name="connsiteY4" fmla="*/ 3481744 h 3481744"/>
              <a:gd name="connsiteX5" fmla="*/ 133731 w 4067397"/>
              <a:gd name="connsiteY5" fmla="*/ 2806834 h 3481744"/>
              <a:gd name="connsiteX6" fmla="*/ 0 w 4067397"/>
              <a:gd name="connsiteY6" fmla="*/ 2659692 h 348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397" h="3481744">
                <a:moveTo>
                  <a:pt x="0" y="0"/>
                </a:moveTo>
                <a:lnTo>
                  <a:pt x="3741230" y="0"/>
                </a:lnTo>
                <a:lnTo>
                  <a:pt x="3789282" y="79096"/>
                </a:lnTo>
                <a:cubicBezTo>
                  <a:pt x="3966649" y="405598"/>
                  <a:pt x="4067397" y="779761"/>
                  <a:pt x="4067397" y="1177456"/>
                </a:cubicBezTo>
                <a:cubicBezTo>
                  <a:pt x="4067397" y="2450079"/>
                  <a:pt x="3035732" y="3481744"/>
                  <a:pt x="1763109" y="3481744"/>
                </a:cubicBezTo>
                <a:cubicBezTo>
                  <a:pt x="1126798" y="3481744"/>
                  <a:pt x="550726" y="3223828"/>
                  <a:pt x="133731" y="2806834"/>
                </a:cubicBezTo>
                <a:lnTo>
                  <a:pt x="0" y="265969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23AC743-1CAC-4594-8F81-8E5C1E45B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5804" y="452999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Imagen 18" descr="Imagen que contiene persona, interior, sostener, hombre&#10;&#10;Descripción generada automáticamente">
            <a:extLst>
              <a:ext uri="{FF2B5EF4-FFF2-40B4-BE49-F238E27FC236}">
                <a16:creationId xmlns:a16="http://schemas.microsoft.com/office/drawing/2014/main" id="{AB6CAA9A-C741-4B2B-8510-B7F537D213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" r="-1" b="24249"/>
          <a:stretch/>
        </p:blipFill>
        <p:spPr>
          <a:xfrm>
            <a:off x="4700396" y="617591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</p:spPr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DF8EA8C-4EAB-49EE-BBAB-78BE910D2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041056"/>
            <a:ext cx="3216344" cy="2816945"/>
          </a:xfrm>
          <a:custGeom>
            <a:avLst/>
            <a:gdLst>
              <a:gd name="connsiteX0" fmla="*/ 1360112 w 3216344"/>
              <a:gd name="connsiteY0" fmla="*/ 0 h 2816945"/>
              <a:gd name="connsiteX1" fmla="*/ 3216344 w 3216344"/>
              <a:gd name="connsiteY1" fmla="*/ 1856232 h 2816945"/>
              <a:gd name="connsiteX2" fmla="*/ 2992307 w 3216344"/>
              <a:gd name="connsiteY2" fmla="*/ 2741023 h 2816945"/>
              <a:gd name="connsiteX3" fmla="*/ 2946183 w 3216344"/>
              <a:gd name="connsiteY3" fmla="*/ 2816945 h 2816945"/>
              <a:gd name="connsiteX4" fmla="*/ 0 w 3216344"/>
              <a:gd name="connsiteY4" fmla="*/ 2816945 h 2816945"/>
              <a:gd name="connsiteX5" fmla="*/ 0 w 3216344"/>
              <a:gd name="connsiteY5" fmla="*/ 596005 h 2816945"/>
              <a:gd name="connsiteX6" fmla="*/ 47558 w 3216344"/>
              <a:gd name="connsiteY6" fmla="*/ 543678 h 2816945"/>
              <a:gd name="connsiteX7" fmla="*/ 1360112 w 3216344"/>
              <a:gd name="connsiteY7" fmla="*/ 0 h 28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6344" h="2816945">
                <a:moveTo>
                  <a:pt x="1360112" y="0"/>
                </a:moveTo>
                <a:cubicBezTo>
                  <a:pt x="2385281" y="0"/>
                  <a:pt x="3216344" y="831063"/>
                  <a:pt x="3216344" y="1856232"/>
                </a:cubicBezTo>
                <a:cubicBezTo>
                  <a:pt x="3216344" y="2176598"/>
                  <a:pt x="3135186" y="2478007"/>
                  <a:pt x="2992307" y="2741023"/>
                </a:cubicBezTo>
                <a:lnTo>
                  <a:pt x="2946183" y="2816945"/>
                </a:lnTo>
                <a:lnTo>
                  <a:pt x="0" y="2816945"/>
                </a:lnTo>
                <a:lnTo>
                  <a:pt x="0" y="596005"/>
                </a:lnTo>
                <a:lnTo>
                  <a:pt x="47558" y="543678"/>
                </a:lnTo>
                <a:cubicBezTo>
                  <a:pt x="383470" y="207766"/>
                  <a:pt x="847528" y="0"/>
                  <a:pt x="13601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973AF05-1CBD-4B57-BB0F-EAEF9F8FB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0935" y="2871982"/>
            <a:ext cx="2834640" cy="28346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 descr="Imagen que contiene persona, edificio, hombre, sostener&#10;&#10;Descripción generada automáticamente">
            <a:extLst>
              <a:ext uri="{FF2B5EF4-FFF2-40B4-BE49-F238E27FC236}">
                <a16:creationId xmlns:a16="http://schemas.microsoft.com/office/drawing/2014/main" id="{E50F95A6-929B-4BFF-A956-FDDF62290B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-4" b="8819"/>
          <a:stretch/>
        </p:blipFill>
        <p:spPr>
          <a:xfrm>
            <a:off x="3545527" y="3036574"/>
            <a:ext cx="2505456" cy="2505456"/>
          </a:xfrm>
          <a:custGeom>
            <a:avLst/>
            <a:gdLst/>
            <a:ahLst/>
            <a:cxnLst/>
            <a:rect l="l" t="t" r="r" b="b"/>
            <a:pathLst>
              <a:path w="2505456" h="2505456">
                <a:moveTo>
                  <a:pt x="1252728" y="0"/>
                </a:moveTo>
                <a:cubicBezTo>
                  <a:pt x="1944591" y="0"/>
                  <a:pt x="2505456" y="560865"/>
                  <a:pt x="2505456" y="1252728"/>
                </a:cubicBezTo>
                <a:cubicBezTo>
                  <a:pt x="2505456" y="1944591"/>
                  <a:pt x="1944591" y="2505456"/>
                  <a:pt x="1252728" y="2505456"/>
                </a:cubicBezTo>
                <a:cubicBezTo>
                  <a:pt x="560865" y="2505456"/>
                  <a:pt x="0" y="1944591"/>
                  <a:pt x="0" y="1252728"/>
                </a:cubicBezTo>
                <a:cubicBezTo>
                  <a:pt x="0" y="560865"/>
                  <a:pt x="560865" y="0"/>
                  <a:pt x="1252728" y="0"/>
                </a:cubicBezTo>
                <a:close/>
              </a:path>
            </a:pathLst>
          </a:custGeom>
        </p:spPr>
      </p:pic>
      <p:pic>
        <p:nvPicPr>
          <p:cNvPr id="5" name="Imagen 4" descr="Imagen que contiene persona, exterior, parado, mujer&#10;&#10;Descripción generada automáticamente">
            <a:extLst>
              <a:ext uri="{FF2B5EF4-FFF2-40B4-BE49-F238E27FC236}">
                <a16:creationId xmlns:a16="http://schemas.microsoft.com/office/drawing/2014/main" id="{9DB85A1A-987A-4013-BAFE-B0A86C5365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7" b="2"/>
          <a:stretch/>
        </p:blipFill>
        <p:spPr>
          <a:xfrm>
            <a:off x="20" y="10"/>
            <a:ext cx="3904480" cy="3318836"/>
          </a:xfrm>
          <a:custGeom>
            <a:avLst/>
            <a:gdLst/>
            <a:ahLst/>
            <a:cxnLst/>
            <a:rect l="l" t="t" r="r" b="b"/>
            <a:pathLst>
              <a:path w="3904500" h="3318846">
                <a:moveTo>
                  <a:pt x="0" y="0"/>
                </a:moveTo>
                <a:lnTo>
                  <a:pt x="3550823" y="0"/>
                </a:lnTo>
                <a:lnTo>
                  <a:pt x="3646046" y="156742"/>
                </a:lnTo>
                <a:cubicBezTo>
                  <a:pt x="3810874" y="460163"/>
                  <a:pt x="3904500" y="807876"/>
                  <a:pt x="3904500" y="1177456"/>
                </a:cubicBezTo>
                <a:cubicBezTo>
                  <a:pt x="3904500" y="2360113"/>
                  <a:pt x="2945767" y="3318846"/>
                  <a:pt x="1763110" y="3318846"/>
                </a:cubicBezTo>
                <a:cubicBezTo>
                  <a:pt x="1097866" y="3318846"/>
                  <a:pt x="503472" y="3015497"/>
                  <a:pt x="110709" y="2539579"/>
                </a:cubicBezTo>
                <a:lnTo>
                  <a:pt x="0" y="2391530"/>
                </a:lnTo>
                <a:close/>
              </a:path>
            </a:pathLst>
          </a:custGeom>
        </p:spPr>
      </p:pic>
      <p:pic>
        <p:nvPicPr>
          <p:cNvPr id="8" name="Imagen 7" descr="Imagen que contiene persona, béisbol, sostener, hombre&#10;&#10;Descripción generada automáticamente">
            <a:extLst>
              <a:ext uri="{FF2B5EF4-FFF2-40B4-BE49-F238E27FC236}">
                <a16:creationId xmlns:a16="http://schemas.microsoft.com/office/drawing/2014/main" id="{7680A3B4-FE63-4F76-91E6-7212AD61A4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1" b="3629"/>
          <a:stretch/>
        </p:blipFill>
        <p:spPr>
          <a:xfrm>
            <a:off x="1" y="4207014"/>
            <a:ext cx="3050387" cy="2654675"/>
          </a:xfrm>
          <a:custGeom>
            <a:avLst/>
            <a:gdLst/>
            <a:ahLst/>
            <a:cxnLst/>
            <a:rect l="l" t="t" r="r" b="b"/>
            <a:pathLst>
              <a:path w="3050387" h="2654675">
                <a:moveTo>
                  <a:pt x="1360112" y="0"/>
                </a:moveTo>
                <a:cubicBezTo>
                  <a:pt x="2293625" y="0"/>
                  <a:pt x="3050387" y="756762"/>
                  <a:pt x="3050387" y="1690275"/>
                </a:cubicBezTo>
                <a:cubicBezTo>
                  <a:pt x="3050387" y="2040343"/>
                  <a:pt x="2943967" y="2365554"/>
                  <a:pt x="2761715" y="2635324"/>
                </a:cubicBezTo>
                <a:lnTo>
                  <a:pt x="2747244" y="2654675"/>
                </a:lnTo>
                <a:lnTo>
                  <a:pt x="0" y="2654675"/>
                </a:lnTo>
                <a:lnTo>
                  <a:pt x="0" y="689742"/>
                </a:lnTo>
                <a:lnTo>
                  <a:pt x="55814" y="615103"/>
                </a:lnTo>
                <a:cubicBezTo>
                  <a:pt x="365835" y="239445"/>
                  <a:pt x="835011" y="0"/>
                  <a:pt x="1360112" y="0"/>
                </a:cubicBez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7EEDF4-E88C-4AD9-B94E-2F3A86DCE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313" y="2871982"/>
            <a:ext cx="4375579" cy="310019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MX" sz="2400" dirty="0">
                <a:latin typeface="Berlin Sans FB" panose="020E0602020502020306" pitchFamily="34" charset="0"/>
              </a:rPr>
              <a:t>Con un grupo de voluntarios se empezó a formar el grupo de Solidaridad y Misión y Procura Misionera.</a:t>
            </a:r>
            <a:endParaRPr lang="en-US" sz="24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91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FC7354-B6EB-4E35-BC77-31AB9F5BB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2502"/>
          </a:xfrm>
        </p:spPr>
        <p:txBody>
          <a:bodyPr/>
          <a:lstStyle/>
          <a:p>
            <a:pPr algn="ctr"/>
            <a:r>
              <a:rPr lang="es-MX" b="1" dirty="0">
                <a:latin typeface="Berlin Sans FB Demi" panose="020E0802020502020306" pitchFamily="34" charset="0"/>
              </a:rPr>
              <a:t>3. </a:t>
            </a:r>
            <a:r>
              <a:rPr lang="es-MX" dirty="0">
                <a:latin typeface="Berlin Sans FB Demi" panose="020E0802020502020306" pitchFamily="34" charset="0"/>
              </a:rPr>
              <a:t>Trabajo de Articulación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A07C00-D402-4019-AB80-E3630D991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672" y="1504979"/>
            <a:ext cx="4376738" cy="4865145"/>
          </a:xfrm>
        </p:spPr>
        <p:txBody>
          <a:bodyPr/>
          <a:lstStyle/>
          <a:p>
            <a:pPr marL="0" indent="0" algn="just">
              <a:buNone/>
            </a:pPr>
            <a:r>
              <a:rPr lang="es-MX" dirty="0">
                <a:latin typeface="Berlin Sans FB" panose="020E0602020502020306" pitchFamily="34" charset="0"/>
              </a:rPr>
              <a:t>1. A nivel interno (Sacerdotes, hermanos y estudiantes): “Que la Prefectura de Apostolado trabaje articuladamente con: Animación Bíblica de la Pastoral, SOMI, Nuevas Generaciones y </a:t>
            </a:r>
            <a:r>
              <a:rPr lang="es-MX" dirty="0" err="1">
                <a:latin typeface="Berlin Sans FB" panose="020E0602020502020306" pitchFamily="34" charset="0"/>
              </a:rPr>
              <a:t>TIC’s</a:t>
            </a:r>
            <a:r>
              <a:rPr lang="es-MX" dirty="0">
                <a:latin typeface="Berlin Sans FB" panose="020E0602020502020306" pitchFamily="34" charset="0"/>
              </a:rPr>
              <a:t>”.  </a:t>
            </a:r>
          </a:p>
          <a:p>
            <a:pPr marL="0" indent="0" algn="just">
              <a:buNone/>
            </a:pPr>
            <a:r>
              <a:rPr lang="es-MX" dirty="0">
                <a:latin typeface="Berlin Sans FB" panose="020E0602020502020306" pitchFamily="34" charset="0"/>
              </a:rPr>
              <a:t>2. En misión compartida: “Impulsar y organizar los diferentes grupos y trabajos existentes en la Provincia”.  </a:t>
            </a:r>
            <a:endParaRPr lang="en-US" dirty="0">
              <a:latin typeface="Berlin Sans FB" panose="020E0602020502020306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40C495D-49D3-4A52-A33B-EE7BC36007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47" t="74164" r="4712" b="6772"/>
          <a:stretch/>
        </p:blipFill>
        <p:spPr>
          <a:xfrm>
            <a:off x="8913376" y="1311818"/>
            <a:ext cx="1604104" cy="106222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BE37519-C3D3-4D37-B64D-41DC4415CA0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301" y="3630801"/>
            <a:ext cx="1128712" cy="1246295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6DB34406-6434-4849-B79C-566A060371C3}"/>
              </a:ext>
            </a:extLst>
          </p:cNvPr>
          <p:cNvSpPr txBox="1">
            <a:spLocks/>
          </p:cNvSpPr>
          <p:nvPr/>
        </p:nvSpPr>
        <p:spPr>
          <a:xfrm>
            <a:off x="5501779" y="3621155"/>
            <a:ext cx="1954384" cy="632794"/>
          </a:xfrm>
          <a:prstGeom prst="rect">
            <a:avLst/>
          </a:prstGeom>
          <a:effectLst/>
        </p:spPr>
        <p:txBody>
          <a:bodyPr vert="horz" lIns="34837" tIns="17419" rIns="34837" bIns="17419" rtlCol="0"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1200059" rtl="0" eaLnBrk="1" latinLnBrk="0" hangingPunct="1">
              <a:spcBef>
                <a:spcPct val="0"/>
              </a:spcBef>
              <a:buNone/>
              <a:defRPr sz="8399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457222"/>
            <a:r>
              <a:rPr lang="en-US" sz="1524" b="1" cap="none" dirty="0">
                <a:ln/>
                <a:solidFill>
                  <a:srgbClr val="14967C"/>
                </a:solidFill>
                <a:latin typeface="Berlin Sans FB Demi" panose="020E0802020502020306" pitchFamily="34" charset="0"/>
              </a:rPr>
              <a:t>PLENITUD PARROQUIAL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894F33C-E756-40DF-8980-3F7494F26C8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" r="2" b="1664"/>
          <a:stretch/>
        </p:blipFill>
        <p:spPr bwMode="auto">
          <a:xfrm>
            <a:off x="7773532" y="2765573"/>
            <a:ext cx="1520164" cy="1365175"/>
          </a:xfrm>
          <a:prstGeom prst="rect">
            <a:avLst/>
          </a:prstGeom>
          <a:noFill/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9FEBA69-F043-4CB3-916F-9A9BDF3B2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5859" y="1580173"/>
            <a:ext cx="2115694" cy="758123"/>
          </a:xfrm>
          <a:prstGeom prst="rect">
            <a:avLst/>
          </a:prstGeom>
        </p:spPr>
      </p:pic>
      <p:pic>
        <p:nvPicPr>
          <p:cNvPr id="14" name="Marcador de contenido 3">
            <a:extLst>
              <a:ext uri="{FF2B5EF4-FFF2-40B4-BE49-F238E27FC236}">
                <a16:creationId xmlns:a16="http://schemas.microsoft.com/office/drawing/2014/main" id="{FC9AD3DB-27CB-491B-BCF3-D7F5EA26D5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685" y="4324939"/>
            <a:ext cx="1104314" cy="1104314"/>
          </a:xfrm>
          <a:prstGeom prst="rect">
            <a:avLst/>
          </a:prstGeom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54673C90-D830-4360-BCAA-A045C1ED1B3B}"/>
              </a:ext>
            </a:extLst>
          </p:cNvPr>
          <p:cNvSpPr txBox="1">
            <a:spLocks/>
          </p:cNvSpPr>
          <p:nvPr/>
        </p:nvSpPr>
        <p:spPr>
          <a:xfrm>
            <a:off x="7333565" y="5851706"/>
            <a:ext cx="1777570" cy="578647"/>
          </a:xfrm>
          <a:prstGeom prst="rect">
            <a:avLst/>
          </a:prstGeom>
          <a:effectLst/>
        </p:spPr>
        <p:txBody>
          <a:bodyPr vert="horz" lIns="34837" tIns="17419" rIns="34837" bIns="17419" rtlCol="0" anchor="b">
            <a:normAutofit fontScale="92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1200059" rtl="0" eaLnBrk="1" latinLnBrk="0" hangingPunct="1">
              <a:spcBef>
                <a:spcPct val="0"/>
              </a:spcBef>
              <a:buNone/>
              <a:defRPr sz="8399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457222"/>
            <a:r>
              <a:rPr lang="en-US" sz="1524" b="1" cap="none" dirty="0">
                <a:ln/>
                <a:solidFill>
                  <a:srgbClr val="146194">
                    <a:lumMod val="75000"/>
                  </a:srgbClr>
                </a:solidFill>
                <a:latin typeface="Berlin Sans FB Demi" panose="020E0802020502020306" pitchFamily="34" charset="0"/>
              </a:rPr>
              <a:t>RESIDENCIA MARCELINO GALLARDO</a:t>
            </a:r>
          </a:p>
        </p:txBody>
      </p:sp>
      <p:pic>
        <p:nvPicPr>
          <p:cNvPr id="18" name="Imagen 17" descr="ReconexiónClaret">
            <a:extLst>
              <a:ext uri="{FF2B5EF4-FFF2-40B4-BE49-F238E27FC236}">
                <a16:creationId xmlns:a16="http://schemas.microsoft.com/office/drawing/2014/main" id="{AD65D46F-4188-4931-AB7E-ABE41E93B843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422" y="5076955"/>
            <a:ext cx="1518639" cy="9197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25C12D79-9559-4F6B-A107-A0D62003954B}"/>
              </a:ext>
            </a:extLst>
          </p:cNvPr>
          <p:cNvSpPr txBox="1">
            <a:spLocks/>
          </p:cNvSpPr>
          <p:nvPr/>
        </p:nvSpPr>
        <p:spPr>
          <a:xfrm>
            <a:off x="9398830" y="2778220"/>
            <a:ext cx="1529827" cy="404398"/>
          </a:xfrm>
          <a:prstGeom prst="rect">
            <a:avLst/>
          </a:prstGeom>
          <a:effectLst/>
        </p:spPr>
        <p:txBody>
          <a:bodyPr vert="horz" lIns="34837" tIns="17419" rIns="34837" bIns="17419" rtlCol="0" anchor="b">
            <a:normAutofit fontScale="92500" lnSpcReduction="20000"/>
          </a:bodyPr>
          <a:lstStyle>
            <a:lvl1pPr algn="l" defTabSz="1200059" rtl="0" eaLnBrk="1" latinLnBrk="0" hangingPunct="1">
              <a:spcBef>
                <a:spcPct val="0"/>
              </a:spcBef>
              <a:buNone/>
              <a:defRPr sz="8399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457222"/>
            <a:r>
              <a:rPr lang="en-US" sz="1524" b="1" dirty="0">
                <a:solidFill>
                  <a:srgbClr val="685A46"/>
                </a:solidFill>
                <a:latin typeface="Berlin Sans FB Demi" panose="020E0802020502020306" pitchFamily="34" charset="0"/>
              </a:rPr>
              <a:t>SECLA Guadalupe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6687C095-8012-49D7-9AC3-129468FE28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01643" y="5536807"/>
            <a:ext cx="1104314" cy="108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41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866540-8907-46E9-93EC-7715029B8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s-MX" sz="2800">
                <a:latin typeface="Berlin Sans FB Demi" panose="020E0802020502020306" pitchFamily="34" charset="0"/>
              </a:rPr>
              <a:t>4. Información y sensibilización de las líneas de SOMI-MICLA</a:t>
            </a:r>
            <a:endParaRPr lang="en-US" sz="2800">
              <a:latin typeface="Berlin Sans FB Demi" panose="020E0802020502020306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5A9825-96DF-4572-B619-C24C3E122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58403"/>
            <a:ext cx="6582780" cy="3775657"/>
          </a:xfrm>
        </p:spPr>
        <p:txBody>
          <a:bodyPr anchor="t">
            <a:noAutofit/>
          </a:bodyPr>
          <a:lstStyle/>
          <a:p>
            <a:pPr marL="514350" indent="-514350">
              <a:buAutoNum type="arabicPeriod"/>
            </a:pPr>
            <a:r>
              <a:rPr lang="es-MX" dirty="0">
                <a:latin typeface="Berlin Sans FB" panose="020E0602020502020306" pitchFamily="34" charset="0"/>
              </a:rPr>
              <a:t>A nivel interno (Sacerdotes, hermanos y estudiantes): Periódicamente se motiva a los claretianos a que se trabaje en las línea de SOMI-MICLA.</a:t>
            </a:r>
          </a:p>
          <a:p>
            <a:pPr marL="514350" indent="-514350">
              <a:buAutoNum type="arabicPeriod"/>
            </a:pPr>
            <a:r>
              <a:rPr lang="es-MX" dirty="0">
                <a:latin typeface="Berlin Sans FB" panose="020E0602020502020306" pitchFamily="34" charset="0"/>
              </a:rPr>
              <a:t>En misión compartida: periódicamente se informa y motiva a los laicos-as a que se trabaje en la línea de SOMI-MICLA. 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658E982C-E281-49E3-BA51-F164DD9434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17" r="19840" b="-2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86736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62354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4EEF06-77DA-4A20-9FEE-8228FA15A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es-MX" sz="3800">
                <a:solidFill>
                  <a:srgbClr val="FFFFFF"/>
                </a:solidFill>
                <a:latin typeface="Berlin Sans FB Demi" panose="020E0802020502020306" pitchFamily="34" charset="0"/>
              </a:rPr>
              <a:t>5. Incidencia en el mundo virtual</a:t>
            </a:r>
            <a:endParaRPr lang="en-US" sz="3800">
              <a:solidFill>
                <a:srgbClr val="FFFF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91D4C68-1662-4682-9337-C60BC3569F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2363"/>
          <a:stretch/>
        </p:blipFill>
        <p:spPr>
          <a:xfrm>
            <a:off x="4044603" y="448056"/>
            <a:ext cx="7680450" cy="3802932"/>
          </a:xfrm>
          <a:prstGeom prst="rect">
            <a:avLst/>
          </a:prstGeom>
        </p:spPr>
      </p:pic>
      <p:sp>
        <p:nvSpPr>
          <p:cNvPr id="25" name="Rectangle 1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16552"/>
            <a:ext cx="7688475" cy="198424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EDE541-19BD-423A-9C9E-F3CDA79B1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4603" y="4416552"/>
            <a:ext cx="7680450" cy="1979852"/>
          </a:xfrm>
        </p:spPr>
        <p:txBody>
          <a:bodyPr anchor="ctr">
            <a:normAutofit/>
          </a:bodyPr>
          <a:lstStyle/>
          <a:p>
            <a:pPr algn="just"/>
            <a:r>
              <a:rPr lang="es-MX" sz="2400" dirty="0">
                <a:latin typeface="Berlin Sans FB" panose="020E0602020502020306" pitchFamily="34" charset="0"/>
              </a:rPr>
              <a:t>El continente digital es uno de los nuevos areópagos en y desde dónde tenemos que llevar a cabo el trabajo de Solidaridad y Misión.  Se comparte información a través de Facebook y los días 24 de cada mes se transmite por redes sociales la misa por las misiones.  </a:t>
            </a:r>
            <a:endParaRPr lang="en-US" sz="24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843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EB6A46-C285-4DB3-8A39-C310FE6C71D1}"/>
              </a:ext>
            </a:extLst>
          </p:cNvPr>
          <p:cNvSpPr txBox="1"/>
          <p:nvPr/>
        </p:nvSpPr>
        <p:spPr>
          <a:xfrm>
            <a:off x="7180028" y="3376123"/>
            <a:ext cx="4515147" cy="15292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254381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C77F72C-48CF-4D51-9434-E351D7D02DD2}"/>
              </a:ext>
            </a:extLst>
          </p:cNvPr>
          <p:cNvSpPr/>
          <p:nvPr/>
        </p:nvSpPr>
        <p:spPr>
          <a:xfrm>
            <a:off x="3221229" y="1344016"/>
            <a:ext cx="5758997" cy="36922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478"/>
          </a:p>
        </p:txBody>
      </p:sp>
      <p:pic>
        <p:nvPicPr>
          <p:cNvPr id="1026" name="Picture 2" descr="Resultado de imagen para ecologia humana">
            <a:extLst>
              <a:ext uri="{FF2B5EF4-FFF2-40B4-BE49-F238E27FC236}">
                <a16:creationId xmlns:a16="http://schemas.microsoft.com/office/drawing/2014/main" id="{82941094-A940-406A-83BC-57DDD93C0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527" y="65229"/>
            <a:ext cx="5128946" cy="6838595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CF376FD-B148-4E0E-8428-DD8CB6909E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6600" y1="72800" x2="47600" y2="87800"/>
                        <a14:foregroundMark x1="51600" y1="78400" x2="75600" y2="76800"/>
                        <a14:foregroundMark x1="29800" y1="40400" x2="14200" y2="43400"/>
                        <a14:backgroundMark x1="14800" y1="16400" x2="22200" y2="29000"/>
                        <a14:backgroundMark x1="25800" y1="33400" x2="29200" y2="37400"/>
                        <a14:backgroundMark x1="60800" y1="36400" x2="60800" y2="45400"/>
                        <a14:backgroundMark x1="73200" y1="53000" x2="76800" y2="5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685" y="5407167"/>
            <a:ext cx="1285513" cy="128551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6D74A73-CD14-4B6A-A1C1-B6F86E5197B3}"/>
              </a:ext>
            </a:extLst>
          </p:cNvPr>
          <p:cNvPicPr/>
          <p:nvPr/>
        </p:nvPicPr>
        <p:blipFill rotWithShape="1">
          <a:blip r:embed="rId5" cstate="print">
            <a:alphaModFix amt="8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455" b="91606" l="10000" r="90000">
                        <a14:foregroundMark x1="64948" y1="43629" x2="69588" y2="38610"/>
                        <a14:foregroundMark x1="57216" y1="33591" x2="59278" y2="28958"/>
                        <a14:foregroundMark x1="37629" y1="25483" x2="44845" y2="25483"/>
                        <a14:backgroundMark x1="52062" y1="25097" x2="51546" y2="36680"/>
                        <a14:backgroundMark x1="62371" y1="24710" x2="74227" y2="31274"/>
                        <a14:backgroundMark x1="74227" y1="31274" x2="68557" y2="34749"/>
                        <a14:backgroundMark x1="74227" y1="35521" x2="75773" y2="47490"/>
                        <a14:backgroundMark x1="75773" y1="47490" x2="69588" y2="52124"/>
                        <a14:backgroundMark x1="72680" y1="52124" x2="78351" y2="54826"/>
                        <a14:backgroundMark x1="48969" y1="52124" x2="50000" y2="51351"/>
                        <a14:backgroundMark x1="50000" y1="51351" x2="50000" y2="51351"/>
                        <a14:backgroundMark x1="28351" y1="50579" x2="28866" y2="51737"/>
                        <a14:backgroundMark x1="19072" y1="50193" x2="19588" y2="72973"/>
                        <a14:backgroundMark x1="25258" y1="50579" x2="22680" y2="62162"/>
                        <a14:backgroundMark x1="22680" y1="62162" x2="23711" y2="65251"/>
                        <a14:backgroundMark x1="29381" y1="59846" x2="26289" y2="65251"/>
                        <a14:backgroundMark x1="40206" y1="58301" x2="39691" y2="79923"/>
                        <a14:backgroundMark x1="42784" y1="77606" x2="54124" y2="82239"/>
                        <a14:backgroundMark x1="63402" y1="66795" x2="65464" y2="82625"/>
                        <a14:backgroundMark x1="79381" y1="52124" x2="84536" y2="65637"/>
                        <a14:backgroundMark x1="84536" y1="65637" x2="81959" y2="82625"/>
                        <a14:backgroundMark x1="81959" y1="82625" x2="81959" y2="77992"/>
                        <a14:backgroundMark x1="52062" y1="64093" x2="53093" y2="71429"/>
                        <a14:backgroundMark x1="48969" y1="50965" x2="48969" y2="55598"/>
                        <a14:backgroundMark x1="49485" y1="57143" x2="50515" y2="58687"/>
                        <a14:backgroundMark x1="34536" y1="32432" x2="34536" y2="324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15" t="23912" r="19480" b="17326"/>
          <a:stretch/>
        </p:blipFill>
        <p:spPr>
          <a:xfrm>
            <a:off x="5735584" y="2589251"/>
            <a:ext cx="938570" cy="1201823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18E89379-E1C0-4FB7-8CCD-7D732A2CFDC6}"/>
              </a:ext>
            </a:extLst>
          </p:cNvPr>
          <p:cNvSpPr txBox="1">
            <a:spLocks/>
          </p:cNvSpPr>
          <p:nvPr/>
        </p:nvSpPr>
        <p:spPr>
          <a:xfrm>
            <a:off x="3238563" y="0"/>
            <a:ext cx="5714874" cy="973158"/>
          </a:xfrm>
          <a:prstGeom prst="rect">
            <a:avLst/>
          </a:prstGeom>
        </p:spPr>
        <p:txBody>
          <a:bodyPr vert="horz" lIns="96760" tIns="48380" rIns="96760" bIns="4838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l" defTabSz="5400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9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4285" b="1" spc="53" dirty="0">
                <a:ln w="9525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Solidaridad y Misión</a:t>
            </a:r>
            <a:endParaRPr lang="es-MX" sz="4285" b="1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rgbClr val="008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1553B2E-6D57-4C74-AB06-2422DB05DBB4}"/>
              </a:ext>
            </a:extLst>
          </p:cNvPr>
          <p:cNvSpPr txBox="1"/>
          <p:nvPr/>
        </p:nvSpPr>
        <p:spPr>
          <a:xfrm>
            <a:off x="-161805" y="2488356"/>
            <a:ext cx="4515147" cy="15292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70044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363</Words>
  <Application>Microsoft Office PowerPoint</Application>
  <PresentationFormat>Panorámica</PresentationFormat>
  <Paragraphs>25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Aharoni</vt:lpstr>
      <vt:lpstr>Arial</vt:lpstr>
      <vt:lpstr>Berlin Sans FB</vt:lpstr>
      <vt:lpstr>Berlin Sans FB Demi</vt:lpstr>
      <vt:lpstr>Calibri</vt:lpstr>
      <vt:lpstr>Calibri Light</vt:lpstr>
      <vt:lpstr>Tema de Office</vt:lpstr>
      <vt:lpstr>Presentación de PowerPoint</vt:lpstr>
      <vt:lpstr>Preámbulo</vt:lpstr>
      <vt:lpstr>1. ENCUENTROS PROVINCIALES DE SOLIDARIDAD Y MISIÓN</vt:lpstr>
      <vt:lpstr>2. Formación de un equipo</vt:lpstr>
      <vt:lpstr>3. Trabajo de Articulación</vt:lpstr>
      <vt:lpstr>4. Información y sensibilización de las líneas de SOMI-MICLA</vt:lpstr>
      <vt:lpstr>5. Incidencia en el mundo virtual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Cristóbal Ramírez Viveros</dc:creator>
  <cp:lastModifiedBy>Cristóbal Ramírez Viveros</cp:lastModifiedBy>
  <cp:revision>2</cp:revision>
  <dcterms:created xsi:type="dcterms:W3CDTF">2020-09-21T00:49:27Z</dcterms:created>
  <dcterms:modified xsi:type="dcterms:W3CDTF">2020-09-21T00:54:12Z</dcterms:modified>
</cp:coreProperties>
</file>