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8" r:id="rId5"/>
    <p:sldId id="270" r:id="rId6"/>
    <p:sldId id="266" r:id="rId7"/>
    <p:sldId id="259" r:id="rId8"/>
    <p:sldId id="261" r:id="rId9"/>
    <p:sldId id="265" r:id="rId10"/>
    <p:sldId id="262" r:id="rId11"/>
    <p:sldId id="263" r:id="rId12"/>
    <p:sldId id="264" r:id="rId13"/>
    <p:sldId id="271" r:id="rId14"/>
    <p:sldId id="272" r:id="rId15"/>
    <p:sldId id="273" r:id="rId16"/>
    <p:sldId id="274" r:id="rId17"/>
    <p:sldId id="276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FAMÍLIA EM FOCO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Plan1!$A$2:$A$15</c:f>
              <c:strCache>
                <c:ptCount val="14"/>
                <c:pt idx="0">
                  <c:v>04 A 08 DE MAIO</c:v>
                </c:pt>
                <c:pt idx="1">
                  <c:v>11 A 15 DE MAIO</c:v>
                </c:pt>
                <c:pt idx="2">
                  <c:v>18 A 22 DE MAIO</c:v>
                </c:pt>
                <c:pt idx="3">
                  <c:v>25 A 29 DE MAIO</c:v>
                </c:pt>
                <c:pt idx="4">
                  <c:v>01 A 05 DE JUNHO</c:v>
                </c:pt>
                <c:pt idx="5">
                  <c:v>08 A 12 DE JUNHO</c:v>
                </c:pt>
                <c:pt idx="6">
                  <c:v>15 A 19 DE JUNHO</c:v>
                </c:pt>
                <c:pt idx="7">
                  <c:v>22 A 03 DE JULHO</c:v>
                </c:pt>
                <c:pt idx="8">
                  <c:v>06 A 17 DE JULHO</c:v>
                </c:pt>
                <c:pt idx="9">
                  <c:v>20 A 31 DE JULHO</c:v>
                </c:pt>
                <c:pt idx="10">
                  <c:v>01 A 14 DE AGOSTO</c:v>
                </c:pt>
                <c:pt idx="11">
                  <c:v>17 A 28 DE AGOSTO</c:v>
                </c:pt>
                <c:pt idx="12">
                  <c:v>31 A 11 DE SETEMBRO</c:v>
                </c:pt>
                <c:pt idx="13">
                  <c:v>14 A 30 DE SETEMBRO</c:v>
                </c:pt>
              </c:strCache>
            </c:strRef>
          </c:cat>
          <c:val>
            <c:numRef>
              <c:f>Plan1!$B$2:$B$15</c:f>
              <c:numCache>
                <c:formatCode>General</c:formatCode>
                <c:ptCount val="14"/>
                <c:pt idx="0">
                  <c:v>346</c:v>
                </c:pt>
                <c:pt idx="1">
                  <c:v>358</c:v>
                </c:pt>
                <c:pt idx="2">
                  <c:v>358</c:v>
                </c:pt>
                <c:pt idx="3">
                  <c:v>394</c:v>
                </c:pt>
                <c:pt idx="4">
                  <c:v>394</c:v>
                </c:pt>
                <c:pt idx="5">
                  <c:v>412</c:v>
                </c:pt>
                <c:pt idx="6">
                  <c:v>445</c:v>
                </c:pt>
                <c:pt idx="7">
                  <c:v>446</c:v>
                </c:pt>
                <c:pt idx="8">
                  <c:v>477</c:v>
                </c:pt>
                <c:pt idx="9">
                  <c:v>477</c:v>
                </c:pt>
                <c:pt idx="10">
                  <c:v>477</c:v>
                </c:pt>
                <c:pt idx="11">
                  <c:v>497</c:v>
                </c:pt>
                <c:pt idx="12">
                  <c:v>497</c:v>
                </c:pt>
                <c:pt idx="13">
                  <c:v>497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D7-444B-BBCD-CB01B16324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4604672"/>
        <c:axId val="154606208"/>
      </c:lineChart>
      <c:catAx>
        <c:axId val="154604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4606208"/>
        <c:crosses val="autoZero"/>
        <c:auto val="1"/>
        <c:lblAlgn val="ctr"/>
        <c:lblOffset val="100"/>
        <c:noMultiLvlLbl val="0"/>
      </c:catAx>
      <c:valAx>
        <c:axId val="1546062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4604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3A11F6-0084-4E96-BD01-EDE1F58A9AE9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A39C183-B0DC-4536-946C-FC7E46727EB6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1F6-0084-4E96-BD01-EDE1F58A9AE9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C183-B0DC-4536-946C-FC7E46727E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1F6-0084-4E96-BD01-EDE1F58A9AE9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C183-B0DC-4536-946C-FC7E46727E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1F6-0084-4E96-BD01-EDE1F58A9AE9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C183-B0DC-4536-946C-FC7E46727E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1F6-0084-4E96-BD01-EDE1F58A9AE9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C183-B0DC-4536-946C-FC7E46727E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1F6-0084-4E96-BD01-EDE1F58A9AE9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C183-B0DC-4536-946C-FC7E46727EB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1F6-0084-4E96-BD01-EDE1F58A9AE9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C183-B0DC-4536-946C-FC7E46727E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1F6-0084-4E96-BD01-EDE1F58A9AE9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C183-B0DC-4536-946C-FC7E46727E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1F6-0084-4E96-BD01-EDE1F58A9AE9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C183-B0DC-4536-946C-FC7E46727E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1F6-0084-4E96-BD01-EDE1F58A9AE9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C183-B0DC-4536-946C-FC7E46727EB6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1F6-0084-4E96-BD01-EDE1F58A9AE9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C183-B0DC-4536-946C-FC7E46727E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3A11F6-0084-4E96-BD01-EDE1F58A9AE9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A39C183-B0DC-4536-946C-FC7E46727EB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channel/UCNXYK1-eeyqJrVui_VCd3uw?view_as=subscrib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picclaret/videos/336236471098598" TargetMode="External"/><Relationship Id="rId2" Type="http://schemas.openxmlformats.org/officeDocument/2006/relationships/hyperlink" Target="https://www.facebook.com/jpicclaret/videos/960458471132521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facebook.com/jpicclaret/videos/1889844991988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4030216" cy="259228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Solidariedade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Missão, Justiça e Paz, Integridade da Criação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SOMI-JPIC  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3429000"/>
            <a:ext cx="3744416" cy="936104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Província  Claretiana do Brasil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Relatório 2020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3672408" cy="630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7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4114800" cy="792088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Série de reflexão  sobre Covid-19, economia e DSI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dirty="0">
                <a:cs typeface="Arial" pitchFamily="34" charset="0"/>
              </a:rPr>
              <a:t>Neste período de pandemia, gestos de solidariedade junto aos mais necessitados são registrados, tanto a nível individual como coletivo, em vários lugares do mundo. Isto mostra a capacidade do ser humano de se comover com a dor e a necessidade do outro. Mas, a preocupação com a situação econômica dos países, principalmente após a pandemia, faz temer, segundo entidades internacionais como a ONU, o Banco Mundial, o FMI, a geração de “uma nova legião de pobres” no </a:t>
            </a:r>
            <a:r>
              <a:rPr lang="pt-BR" dirty="0" smtClean="0">
                <a:cs typeface="Arial" pitchFamily="34" charset="0"/>
              </a:rPr>
              <a:t>mundo. Isto aprofundará a </a:t>
            </a:r>
            <a:r>
              <a:rPr lang="pt-BR" dirty="0">
                <a:cs typeface="Arial" pitchFamily="34" charset="0"/>
              </a:rPr>
              <a:t>desigualdade e </a:t>
            </a:r>
            <a:r>
              <a:rPr lang="pt-BR" dirty="0" smtClean="0">
                <a:cs typeface="Arial" pitchFamily="34" charset="0"/>
              </a:rPr>
              <a:t>abalará </a:t>
            </a:r>
            <a:r>
              <a:rPr lang="pt-BR" dirty="0">
                <a:cs typeface="Arial" pitchFamily="34" charset="0"/>
              </a:rPr>
              <a:t>os esforços para promover o desenvolvimento. </a:t>
            </a:r>
            <a:r>
              <a:rPr lang="pt-BR" dirty="0" smtClean="0">
                <a:cs typeface="Arial" pitchFamily="34" charset="0"/>
              </a:rPr>
              <a:t>Estamos, portanto, diante de </a:t>
            </a:r>
            <a:r>
              <a:rPr lang="pt-BR" dirty="0">
                <a:cs typeface="Arial" pitchFamily="34" charset="0"/>
              </a:rPr>
              <a:t>uma </a:t>
            </a:r>
            <a:r>
              <a:rPr lang="pt-BR" dirty="0" smtClean="0">
                <a:cs typeface="Arial" pitchFamily="34" charset="0"/>
              </a:rPr>
              <a:t>ameaça verdadeira </a:t>
            </a:r>
            <a:r>
              <a:rPr lang="pt-BR" dirty="0">
                <a:cs typeface="Arial" pitchFamily="34" charset="0"/>
              </a:rPr>
              <a:t>à justiça social, à</a:t>
            </a:r>
            <a:r>
              <a:rPr lang="pt-BR" dirty="0" smtClean="0">
                <a:cs typeface="Arial" pitchFamily="34" charset="0"/>
              </a:rPr>
              <a:t> </a:t>
            </a:r>
            <a:r>
              <a:rPr lang="pt-BR" dirty="0">
                <a:cs typeface="Arial" pitchFamily="34" charset="0"/>
              </a:rPr>
              <a:t>dignidade humana e ao meio </a:t>
            </a:r>
            <a:r>
              <a:rPr lang="pt-BR" dirty="0" smtClean="0">
                <a:cs typeface="Arial" pitchFamily="34" charset="0"/>
              </a:rPr>
              <a:t>ambiente</a:t>
            </a:r>
            <a:r>
              <a:rPr lang="pt-BR" dirty="0">
                <a:cs typeface="Arial" pitchFamily="34" charset="0"/>
              </a:rPr>
              <a:t> </a:t>
            </a:r>
            <a:r>
              <a:rPr lang="pt-BR" dirty="0" smtClean="0">
                <a:cs typeface="Arial" pitchFamily="34" charset="0"/>
              </a:rPr>
              <a:t>que exige uma resposta. </a:t>
            </a:r>
            <a:r>
              <a:rPr lang="pt-BR" dirty="0">
                <a:cs typeface="Arial" pitchFamily="34" charset="0"/>
              </a:rPr>
              <a:t>Mas o que se pode fazer para ajudar na reflexão sobre o momento presente? Quais ações podem ser propostas e feitas para atenuar os impactos socioeconômicos desta pandemia sobre as comunidades carentes</a:t>
            </a:r>
            <a:r>
              <a:rPr lang="pt-BR" dirty="0" smtClean="0">
                <a:cs typeface="Arial" pitchFamily="34" charset="0"/>
              </a:rPr>
              <a:t>?</a:t>
            </a:r>
          </a:p>
          <a:p>
            <a:pPr algn="just"/>
            <a:r>
              <a:rPr lang="pt-BR" dirty="0" smtClean="0">
                <a:cs typeface="Arial" pitchFamily="34" charset="0"/>
              </a:rPr>
              <a:t> </a:t>
            </a:r>
            <a:r>
              <a:rPr lang="pt-BR" dirty="0">
                <a:cs typeface="Arial" pitchFamily="34" charset="0"/>
              </a:rPr>
              <a:t>Após reuniões e conversas, nós, como equipe SOMI\JPIC CMF Brasil, achamos bom trazer, neste momento, reflexões gravadas em vídeos ou áudios sobre o tema da dignidade humana e economia à luz do ensinamento social cristão que ajudarão mais tarde na elaboração de plano de ações concretas junto às nossas comunidades cristãs, colaboradores e homens de boa vontade</a:t>
            </a:r>
            <a:r>
              <a:rPr lang="pt-BR" dirty="0" smtClean="0">
                <a:cs typeface="Arial" pitchFamily="34" charset="0"/>
              </a:rPr>
              <a:t>. </a:t>
            </a:r>
            <a:r>
              <a:rPr lang="pt-BR" dirty="0">
                <a:cs typeface="Arial" pitchFamily="34" charset="0"/>
              </a:rPr>
              <a:t> </a:t>
            </a:r>
            <a:r>
              <a:rPr lang="pt-BR" dirty="0" smtClean="0">
                <a:cs typeface="Arial" pitchFamily="34" charset="0"/>
              </a:rPr>
              <a:t>Foram gravados, até no momento, 10 </a:t>
            </a:r>
            <a:r>
              <a:rPr lang="pt-BR" dirty="0">
                <a:cs typeface="Arial" pitchFamily="34" charset="0"/>
              </a:rPr>
              <a:t>vídeos curtos de 5 minutos (no máximo</a:t>
            </a:r>
            <a:r>
              <a:rPr lang="pt-BR" dirty="0" smtClean="0">
                <a:cs typeface="Arial" pitchFamily="34" charset="0"/>
              </a:rPr>
              <a:t>) que tratam de temas da solidariedade, economia e Doutrina Social da Igreja. </a:t>
            </a:r>
          </a:p>
          <a:p>
            <a:pPr algn="just"/>
            <a:r>
              <a:rPr lang="pt-BR" dirty="0" smtClean="0"/>
              <a:t>Os vídeos podem ser encontrados no link seguinte no nosso canal </a:t>
            </a:r>
            <a:r>
              <a:rPr lang="pt-BR" dirty="0" err="1" smtClean="0"/>
              <a:t>Youtube</a:t>
            </a:r>
            <a:r>
              <a:rPr lang="pt-BR" dirty="0" smtClean="0"/>
              <a:t>: </a:t>
            </a:r>
            <a:r>
              <a:rPr lang="pt-BR" dirty="0" smtClean="0">
                <a:hlinkClick r:id="rId2"/>
              </a:rPr>
              <a:t>SOMI JPIC CMF BR </a:t>
            </a:r>
            <a:endParaRPr lang="pt-BR" dirty="0" smtClean="0"/>
          </a:p>
          <a:p>
            <a:pPr algn="just"/>
            <a:endParaRPr lang="pt-BR" dirty="0" smtClean="0">
              <a:cs typeface="Arial" pitchFamily="34" charset="0"/>
            </a:endParaRPr>
          </a:p>
          <a:p>
            <a:pPr marL="0" indent="0" algn="just">
              <a:buNone/>
            </a:pPr>
            <a:endParaRPr lang="pt-BR" dirty="0">
              <a:cs typeface="Arial" pitchFamily="34" charset="0"/>
            </a:endParaRPr>
          </a:p>
          <a:p>
            <a:pPr algn="just"/>
            <a:endParaRPr lang="pt-BR" sz="1800" dirty="0"/>
          </a:p>
          <a:p>
            <a:endParaRPr lang="pt-BR" sz="26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3672408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91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628" y="764704"/>
            <a:ext cx="7024744" cy="1368152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Calendário Justiça e Paz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/>
              <a:t>Para disseminar  a cultura de Justiça e Paz nas nossas comunidades em todo Brasil, o escritório de Justiça e Paz realiza e divulga mensalmente calendário com temas que trazem uma reflexão sobre Justiça, Paz e Integridade da criação. Por exemplo esse ano, propomos temas como a tolerância, a importância de um Dia da Consciência Negra, as eleições no Brasil, o Dia Internacional da Paz, Dia Internacional do Meio- ambiente etc. </a:t>
            </a:r>
            <a:endParaRPr lang="pt-BR" sz="2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3744415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7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620688"/>
            <a:ext cx="3528392" cy="5661249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4579" y="2996952"/>
            <a:ext cx="3422483" cy="568164"/>
          </a:xfrm>
        </p:spPr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3672408" cy="628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79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Ações em razão da COVID-19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0"/>
            <a:ext cx="3528392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6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6984776" cy="1368152"/>
          </a:xfrm>
        </p:spPr>
        <p:txBody>
          <a:bodyPr>
            <a:normAutofit/>
          </a:bodyPr>
          <a:lstStyle/>
          <a:p>
            <a:r>
              <a:rPr lang="pt-BR" sz="2400" b="1" u="sng" dirty="0"/>
              <a:t>PLANO DE AÇÃO EMERGENCIAL – FAMÍLIA EM </a:t>
            </a:r>
            <a:r>
              <a:rPr lang="pt-BR" sz="2400" b="1" u="sng" dirty="0" smtClean="0"/>
              <a:t>FOCO – COVID 19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323652"/>
            <a:ext cx="7704856" cy="3985668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Em razão da COVID 19, foi implementado um </a:t>
            </a:r>
            <a:r>
              <a:rPr lang="pt-BR" b="1" dirty="0" smtClean="0"/>
              <a:t>Plano </a:t>
            </a:r>
            <a:r>
              <a:rPr lang="pt-BR" b="1" dirty="0"/>
              <a:t>de Ação Emergencial “Família em Foco” </a:t>
            </a:r>
            <a:r>
              <a:rPr lang="pt-BR" b="1" dirty="0" smtClean="0"/>
              <a:t>para atender às famílias mais necessitadas</a:t>
            </a:r>
            <a:r>
              <a:rPr lang="pt-BR" dirty="0" smtClean="0"/>
              <a:t>, com as seguintes ações </a:t>
            </a:r>
            <a:r>
              <a:rPr lang="pt-BR" dirty="0"/>
              <a:t>estratégicas:</a:t>
            </a:r>
          </a:p>
          <a:p>
            <a:r>
              <a:rPr lang="pt-BR" dirty="0"/>
              <a:t>1. Garantir o acesso à alimentação, higiene, limpeza por meio da entrega de cestas básicas, kit de higiene e limpeza, kit criança e kit máscaras;</a:t>
            </a:r>
          </a:p>
          <a:p>
            <a:r>
              <a:rPr lang="pt-BR" dirty="0"/>
              <a:t>2. Realizar o acompanhamento e orientação social às famílias para acesso aos benefícios e programas de transferência de renda;</a:t>
            </a:r>
          </a:p>
          <a:p>
            <a:r>
              <a:rPr lang="pt-BR" dirty="0"/>
              <a:t>3. Realizar o acompanhamento das famílias que venham a ter um de seus membros infectados pelo COVID 19;</a:t>
            </a:r>
          </a:p>
          <a:p>
            <a:r>
              <a:rPr lang="pt-BR" dirty="0"/>
              <a:t>4. Prevenir a ruptura dos vínculos familiares, possibilitando a superação de situações de risco social vivenciadas;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3744415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0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416823" cy="576064"/>
          </a:xfrm>
        </p:spPr>
        <p:txBody>
          <a:bodyPr>
            <a:normAutofit/>
          </a:bodyPr>
          <a:lstStyle/>
          <a:p>
            <a:r>
              <a:rPr lang="pt-BR" sz="2400" b="1" u="sng" dirty="0" smtClean="0"/>
              <a:t>Evolução das famílias atendidas</a:t>
            </a:r>
            <a:endParaRPr lang="pt-BR" sz="24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3744415" cy="692696"/>
          </a:xfrm>
          <a:prstGeom prst="rect">
            <a:avLst/>
          </a:prstGeom>
        </p:spPr>
      </p:pic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394371"/>
              </p:ext>
            </p:extLst>
          </p:nvPr>
        </p:nvGraphicFramePr>
        <p:xfrm>
          <a:off x="323529" y="1556792"/>
          <a:ext cx="8280722" cy="4751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97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6984776" cy="1368152"/>
          </a:xfrm>
        </p:spPr>
        <p:txBody>
          <a:bodyPr>
            <a:normAutofit/>
          </a:bodyPr>
          <a:lstStyle/>
          <a:p>
            <a:r>
              <a:rPr lang="pt-BR" sz="2400" b="1" u="sng" dirty="0" smtClean="0"/>
              <a:t>Quantidade de cestas e kits de higiene e limpeza entregues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323652"/>
            <a:ext cx="7704856" cy="3985668"/>
          </a:xfrm>
        </p:spPr>
        <p:txBody>
          <a:bodyPr>
            <a:normAutofit/>
          </a:bodyPr>
          <a:lstStyle/>
          <a:p>
            <a:r>
              <a:rPr lang="pt-BR" dirty="0" smtClean="0"/>
              <a:t>Foram atendidas até o momento </a:t>
            </a:r>
            <a:r>
              <a:rPr lang="pt-BR" b="1" dirty="0" smtClean="0"/>
              <a:t>497 famílias</a:t>
            </a:r>
          </a:p>
          <a:p>
            <a:r>
              <a:rPr lang="pt-BR" dirty="0" smtClean="0"/>
              <a:t>Foram entregues:</a:t>
            </a:r>
          </a:p>
          <a:p>
            <a:pPr lvl="1"/>
            <a:r>
              <a:rPr lang="pt-BR" b="1" dirty="0" smtClean="0"/>
              <a:t>4.486</a:t>
            </a:r>
            <a:r>
              <a:rPr lang="pt-BR" dirty="0" smtClean="0"/>
              <a:t> </a:t>
            </a:r>
            <a:r>
              <a:rPr lang="pt-BR" dirty="0"/>
              <a:t>cestas </a:t>
            </a:r>
            <a:r>
              <a:rPr lang="pt-BR" dirty="0" smtClean="0"/>
              <a:t>básicas;</a:t>
            </a:r>
          </a:p>
          <a:p>
            <a:pPr lvl="1"/>
            <a:r>
              <a:rPr lang="pt-BR" b="1" dirty="0" smtClean="0"/>
              <a:t>1.310 </a:t>
            </a:r>
            <a:r>
              <a:rPr lang="pt-BR" dirty="0"/>
              <a:t>cestas de </a:t>
            </a:r>
            <a:r>
              <a:rPr lang="pt-BR" dirty="0" err="1"/>
              <a:t>higiêne</a:t>
            </a:r>
            <a:r>
              <a:rPr lang="pt-BR" dirty="0"/>
              <a:t> e limpeza e </a:t>
            </a:r>
            <a:endParaRPr lang="pt-BR" dirty="0" smtClean="0"/>
          </a:p>
          <a:p>
            <a:pPr lvl="1"/>
            <a:r>
              <a:rPr lang="pt-BR" b="1" dirty="0" smtClean="0"/>
              <a:t>127</a:t>
            </a:r>
            <a:r>
              <a:rPr lang="pt-BR" dirty="0" smtClean="0"/>
              <a:t> </a:t>
            </a:r>
            <a:r>
              <a:rPr lang="pt-BR" dirty="0"/>
              <a:t>kits </a:t>
            </a:r>
            <a:r>
              <a:rPr lang="pt-BR" dirty="0" smtClean="0"/>
              <a:t>criança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3744415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68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439035" cy="2520724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caridade de Cristo nos impele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0"/>
            <a:ext cx="3528392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0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 da JPIC CMF BR 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996951"/>
            <a:ext cx="6777317" cy="151216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dirty="0" smtClean="0"/>
              <a:t>Trata-se de um elenco dos trabalhos que os Missionários Claretianos do Brasil, religiosos e leigos, realizam em prol da promoção humana, da justiça social e da proteção do meio-ambiente. </a:t>
            </a:r>
            <a:endParaRPr lang="pt-BR" sz="20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5" y="-603479"/>
            <a:ext cx="4176464" cy="129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Encontros de JPIC - resumo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0"/>
            <a:ext cx="3528392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2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6473" y="969818"/>
            <a:ext cx="8221991" cy="87500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dirty="0"/>
              <a:t>Retrospectiva conceitual e programática da JPIC CMF BRASIL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500131"/>
              </p:ext>
            </p:extLst>
          </p:nvPr>
        </p:nvGraphicFramePr>
        <p:xfrm>
          <a:off x="395536" y="1412776"/>
          <a:ext cx="8280920" cy="5112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0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5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0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Ano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Local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Participantes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 smtClean="0">
                          <a:effectLst/>
                        </a:rPr>
                        <a:t>Eixo central do </a:t>
                      </a:r>
                      <a:r>
                        <a:rPr lang="pt-BR" sz="900" dirty="0" err="1" smtClean="0">
                          <a:effectLst/>
                        </a:rPr>
                        <a:t>encontroJPIC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Visita territorial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2013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São Paulo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50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Esboço da </a:t>
                      </a:r>
                      <a:r>
                        <a:rPr lang="pt-BR" sz="900" dirty="0" smtClean="0">
                          <a:effectLst/>
                        </a:rPr>
                        <a:t>missão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 smtClean="0">
                          <a:effectLst/>
                        </a:rPr>
                        <a:t>JPIC 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Comunidade do moinho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0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2014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São Paulo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65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Reflexão sobre a </a:t>
                      </a:r>
                      <a:r>
                        <a:rPr lang="pt-BR" sz="900" dirty="0" smtClean="0">
                          <a:effectLst/>
                        </a:rPr>
                        <a:t>essência da JPIC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Comunidade Itapecerica de Serra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5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2015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Rio Claro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85 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Concretização das </a:t>
                      </a:r>
                      <a:r>
                        <a:rPr lang="pt-BR" sz="900" dirty="0" smtClean="0">
                          <a:effectLst/>
                        </a:rPr>
                        <a:t>propostas de JPIC CMF BRASIL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Comunidade Terra Nova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20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2016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Londrina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110 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 smtClean="0">
                          <a:effectLst/>
                        </a:rPr>
                        <a:t>Conhecimento, reflexão e divulgação da</a:t>
                      </a:r>
                      <a:r>
                        <a:rPr lang="pt-BR" sz="900" baseline="0" dirty="0" smtClean="0">
                          <a:effectLst/>
                        </a:rPr>
                        <a:t> JPIC nas comunidades, atividades e obras </a:t>
                      </a:r>
                      <a:r>
                        <a:rPr lang="pt-BR" sz="900" baseline="0" dirty="0" err="1" smtClean="0">
                          <a:effectLst/>
                        </a:rPr>
                        <a:t>claretianas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Centro Social Ouro Verde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9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Brodowski/Batatais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</a:rPr>
                        <a:t>Metas de JPIC a partir de MICLA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Comunidade Casa da Divina Misericórdia ( antiga FEBEM de Batatais)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4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Brasília</a:t>
                      </a:r>
                      <a:endParaRPr lang="pt-BR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pt-BR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Aprofundamento do que é JPIC e sensibilização dos eixos</a:t>
                      </a:r>
                      <a:r>
                        <a:rPr lang="pt-BR" sz="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MICLA</a:t>
                      </a:r>
                      <a:endParaRPr lang="pt-BR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Fábrica Social</a:t>
                      </a:r>
                      <a:endParaRPr lang="pt-BR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411091761"/>
                  </a:ext>
                </a:extLst>
              </a:tr>
              <a:tr h="7494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Rio de Janeiro</a:t>
                      </a:r>
                      <a:endParaRPr lang="pt-BR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pt-BR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JPIC e sensibilização dos eixos</a:t>
                      </a:r>
                      <a:r>
                        <a:rPr lang="pt-BR" sz="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MICLA</a:t>
                      </a:r>
                      <a:endParaRPr lang="pt-BR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Trabalhos Sociais da Paróquia</a:t>
                      </a:r>
                      <a:r>
                        <a:rPr lang="pt-BR" sz="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Coração de Maria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Pastoral dos Surdos</a:t>
                      </a:r>
                      <a:endParaRPr lang="pt-BR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671171936"/>
                  </a:ext>
                </a:extLst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468" y="-468052"/>
            <a:ext cx="417646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6078" y="476672"/>
            <a:ext cx="7005415" cy="834454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Problemáticas da </a:t>
            </a:r>
            <a:r>
              <a:rPr lang="pt-BR" sz="2000" b="1" dirty="0" smtClean="0"/>
              <a:t>JPIC CMF BRASIL</a:t>
            </a:r>
            <a:br>
              <a:rPr lang="pt-BR" sz="2000" b="1" dirty="0" smtClean="0"/>
            </a:br>
            <a:r>
              <a:rPr lang="pt-BR" sz="2000" b="1" dirty="0" smtClean="0"/>
              <a:t>Mapeamento identificado pelos participantes</a:t>
            </a:r>
            <a:endParaRPr lang="pt-BR" sz="20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495705"/>
              </p:ext>
            </p:extLst>
          </p:nvPr>
        </p:nvGraphicFramePr>
        <p:xfrm>
          <a:off x="539552" y="1556792"/>
          <a:ext cx="7978469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4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2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Região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Estado / Cidade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Três maiores problemas atuais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Região Norte e Sudeste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Rio de Janeiro</a:t>
                      </a:r>
                      <a:endParaRPr lang="pt-BR" sz="7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Pouso Alegre</a:t>
                      </a:r>
                      <a:endParaRPr lang="pt-BR" sz="7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Taguatinga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800">
                          <a:effectLst/>
                        </a:rPr>
                        <a:t>Moradores em situação de rua</a:t>
                      </a:r>
                      <a:endParaRPr lang="pt-BR" sz="7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800">
                          <a:effectLst/>
                        </a:rPr>
                        <a:t>Drogas</a:t>
                      </a:r>
                      <a:endParaRPr lang="pt-BR" sz="7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800">
                          <a:effectLst/>
                        </a:rPr>
                        <a:t>Prostituição</a:t>
                      </a:r>
                      <a:endParaRPr lang="pt-BR" sz="7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800">
                          <a:effectLst/>
                        </a:rPr>
                        <a:t>Meio ambiente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8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Região Sul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Londrina</a:t>
                      </a:r>
                      <a:endParaRPr lang="pt-BR" sz="7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Pinhais</a:t>
                      </a:r>
                      <a:endParaRPr lang="pt-BR" sz="7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Clevelândia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800">
                          <a:effectLst/>
                        </a:rPr>
                        <a:t>Drogas </a:t>
                      </a:r>
                      <a:endParaRPr lang="pt-BR" sz="7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800">
                          <a:effectLst/>
                        </a:rPr>
                        <a:t>Prostituição</a:t>
                      </a:r>
                      <a:endParaRPr lang="pt-BR" sz="7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800">
                          <a:effectLst/>
                        </a:rPr>
                        <a:t>Meio ambiente (poluição) 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27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Região Sudeste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São Paulo</a:t>
                      </a:r>
                      <a:endParaRPr lang="pt-BR" sz="7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Batatais</a:t>
                      </a:r>
                      <a:endParaRPr lang="pt-BR" sz="7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Rio Claro</a:t>
                      </a:r>
                      <a:endParaRPr lang="pt-BR" sz="7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G1: violação de direitos, drogas e moradores em situação de rua</a:t>
                      </a:r>
                      <a:endParaRPr lang="pt-BR" sz="7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G2: drogas, violação de direitos e meio ambiente (saneamento básico).</a:t>
                      </a:r>
                      <a:endParaRPr lang="pt-BR" sz="7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G3: drogas, moradores em situação de rua e violação dos direitos da mulher.</a:t>
                      </a:r>
                      <a:endParaRPr lang="pt-BR" sz="7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G4: meio ambiente (queimadas), drogas e violação de direitos.</a:t>
                      </a:r>
                      <a:endParaRPr lang="pt-BR" sz="7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800">
                          <a:effectLst/>
                        </a:rPr>
                        <a:t>Violação de direitos (4)</a:t>
                      </a:r>
                      <a:endParaRPr lang="pt-BR" sz="7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800">
                          <a:effectLst/>
                        </a:rPr>
                        <a:t>Drogas (4)</a:t>
                      </a:r>
                      <a:endParaRPr lang="pt-BR" sz="7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800">
                          <a:effectLst/>
                        </a:rPr>
                        <a:t>Meio ambiente (2)</a:t>
                      </a:r>
                      <a:endParaRPr lang="pt-BR" sz="7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800">
                          <a:effectLst/>
                        </a:rPr>
                        <a:t>Moradores em situação de rua (2)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12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Total de votos 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Brasil</a:t>
                      </a:r>
                      <a:endParaRPr lang="pt-B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Problemas atuais com:</a:t>
                      </a:r>
                      <a:endParaRPr lang="pt-BR" sz="7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1º lugar - Drogas: 6</a:t>
                      </a:r>
                      <a:endParaRPr lang="pt-BR" sz="7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2º lugar - Violação de direitos humanos: 4</a:t>
                      </a:r>
                      <a:endParaRPr lang="pt-BR" sz="7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3º lugar - Meio ambiente: 4</a:t>
                      </a:r>
                      <a:endParaRPr lang="pt-BR" sz="7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4º lugar - Prostituição: 2</a:t>
                      </a:r>
                      <a:endParaRPr lang="pt-B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44" marR="4194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212" y="-648088"/>
            <a:ext cx="4176464" cy="129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10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Realizações do Escritório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0"/>
            <a:ext cx="3528392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90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5338936" cy="43204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r>
              <a:rPr lang="pt-B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Lives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Justiça e Paz 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pPr algn="just"/>
            <a:r>
              <a:rPr lang="pt-BR" sz="1800" dirty="0" smtClean="0">
                <a:cs typeface="Arial" pitchFamily="34" charset="0"/>
              </a:rPr>
              <a:t>Durante este tempo de difícil de distanciamento social, o escritório de JPIC CMF BR, para continuar estar próximo do seu público, trazendo-lhe informações e formação pertinentes à Justiça e Paz organizou uma série de evento online no seu canal de </a:t>
            </a:r>
            <a:r>
              <a:rPr lang="pt-BR" sz="1800" dirty="0" err="1" smtClean="0">
                <a:cs typeface="Arial" pitchFamily="34" charset="0"/>
              </a:rPr>
              <a:t>facebook</a:t>
            </a:r>
            <a:r>
              <a:rPr lang="pt-BR" sz="1800" dirty="0" smtClean="0">
                <a:cs typeface="Arial" pitchFamily="34" charset="0"/>
              </a:rPr>
              <a:t> denominado Live da Justiça e Paz. No total foram três </a:t>
            </a:r>
            <a:r>
              <a:rPr lang="pt-BR" sz="1800" dirty="0" err="1" smtClean="0">
                <a:cs typeface="Arial" pitchFamily="34" charset="0"/>
              </a:rPr>
              <a:t>lives</a:t>
            </a:r>
            <a:r>
              <a:rPr lang="pt-BR" sz="1800" dirty="0" smtClean="0">
                <a:cs typeface="Arial" pitchFamily="34" charset="0"/>
              </a:rPr>
              <a:t>  que abordaram todos temas que estão intrinsecamente ligados à nossa área de atuação e luta. </a:t>
            </a:r>
          </a:p>
          <a:p>
            <a:pPr algn="just"/>
            <a:r>
              <a:rPr lang="pt-BR" sz="1800" dirty="0" smtClean="0">
                <a:cs typeface="Arial" pitchFamily="34" charset="0"/>
              </a:rPr>
              <a:t>O primeiro desses eventos virtuais ao vivo aconteceu no dia 22 de junho de 2020. O tema debatido foi Educação, ética e política em tempos de pandemia. O objetivo foi fazer uma análise sobre </a:t>
            </a:r>
            <a:r>
              <a:rPr lang="pt-BR" sz="1800" dirty="0">
                <a:cs typeface="Arial" pitchFamily="34" charset="0"/>
              </a:rPr>
              <a:t>a ética, educação e política no Brasil neste tempo de </a:t>
            </a:r>
            <a:r>
              <a:rPr lang="pt-BR" sz="1800" dirty="0" smtClean="0">
                <a:cs typeface="Arial" pitchFamily="34" charset="0"/>
              </a:rPr>
              <a:t>pandemia. O Palestrante foi o ex-ministro de educação do Brasil e professor aposentado de ética e filosofia política da USP, Renato Janine Ribeiro.  Na sua exposição, o ex-ministro apontou a desigualdade gritante no Brasil e falta de uma política clara de educação a </a:t>
            </a:r>
            <a:r>
              <a:rPr lang="pt-BR" sz="1800" dirty="0" err="1" smtClean="0">
                <a:cs typeface="Arial" pitchFamily="34" charset="0"/>
              </a:rPr>
              <a:t>nivel</a:t>
            </a:r>
            <a:r>
              <a:rPr lang="pt-BR" sz="1800" dirty="0" smtClean="0">
                <a:cs typeface="Arial" pitchFamily="34" charset="0"/>
              </a:rPr>
              <a:t> nacional como o maior problema da educação no Brasil. Ele defendeu também a necessidade de tornar permanente a </a:t>
            </a:r>
            <a:r>
              <a:rPr lang="pt-BR" sz="1800" dirty="0" err="1" smtClean="0">
                <a:cs typeface="Arial" pitchFamily="34" charset="0"/>
              </a:rPr>
              <a:t>Fundeb</a:t>
            </a:r>
            <a:r>
              <a:rPr lang="pt-BR" sz="1800" dirty="0" smtClean="0">
                <a:cs typeface="Arial" pitchFamily="34" charset="0"/>
              </a:rPr>
              <a:t>. </a:t>
            </a:r>
            <a:endParaRPr lang="pt-BR" sz="1800" dirty="0">
              <a:cs typeface="Arial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-531440"/>
            <a:ext cx="3744416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1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Lives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Justiça e Paz 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Autofit/>
          </a:bodyPr>
          <a:lstStyle/>
          <a:p>
            <a:pPr algn="just"/>
            <a:r>
              <a:rPr lang="pt-BR" sz="1400" dirty="0" smtClean="0">
                <a:cs typeface="Arial" pitchFamily="34" charset="0"/>
              </a:rPr>
              <a:t>A segunda Live foi realizada no dia 30 de julho de 2020 e abordou o tema da Pastoral Nacional do Povo de Rua: contexto e metodologia.  Os convidados foram Dom José </a:t>
            </a:r>
            <a:r>
              <a:rPr lang="pt-BR" sz="1400" dirty="0" err="1" smtClean="0">
                <a:cs typeface="Arial" pitchFamily="34" charset="0"/>
              </a:rPr>
              <a:t>Luis</a:t>
            </a:r>
            <a:r>
              <a:rPr lang="pt-BR" sz="1400" dirty="0" smtClean="0">
                <a:cs typeface="Arial" pitchFamily="34" charset="0"/>
              </a:rPr>
              <a:t> Ferreira Salles, bispo de Pesqueira e referencial da CNBB na Pastoral de Povo de Rua; Anderson Lopes Miranda, do Movimento Nacional da População de Rua de SP; Luiz </a:t>
            </a:r>
            <a:r>
              <a:rPr lang="pt-BR" sz="1400" dirty="0" err="1" smtClean="0">
                <a:cs typeface="Arial" pitchFamily="34" charset="0"/>
              </a:rPr>
              <a:t>Kohara</a:t>
            </a:r>
            <a:r>
              <a:rPr lang="pt-BR" sz="1400" dirty="0" smtClean="0">
                <a:cs typeface="Arial" pitchFamily="34" charset="0"/>
              </a:rPr>
              <a:t>, pesquisador e membro do centro Gaspar Garcia de DH; Cristina </a:t>
            </a:r>
            <a:r>
              <a:rPr lang="pt-BR" sz="1400" dirty="0" err="1" smtClean="0">
                <a:cs typeface="Arial" pitchFamily="34" charset="0"/>
              </a:rPr>
              <a:t>Bove</a:t>
            </a:r>
            <a:r>
              <a:rPr lang="pt-BR" sz="1400" dirty="0" smtClean="0">
                <a:cs typeface="Arial" pitchFamily="34" charset="0"/>
              </a:rPr>
              <a:t>, assessora na Pastoral Nacional do Povo de Rua. Foi feita neste debate a análise do momento atual da Pastoral de Rua e a situação dos irmãos em situação de rua neste tempo de pandemia, e levantadas algumas pistas de soluções para melhor atender esses irmãos. </a:t>
            </a:r>
          </a:p>
          <a:p>
            <a:pPr algn="just"/>
            <a:endParaRPr lang="pt-BR" sz="1400" dirty="0" smtClean="0">
              <a:cs typeface="Arial" pitchFamily="34" charset="0"/>
            </a:endParaRPr>
          </a:p>
          <a:p>
            <a:pPr algn="just"/>
            <a:r>
              <a:rPr lang="pt-BR" sz="1400" dirty="0" smtClean="0">
                <a:cs typeface="Arial" pitchFamily="34" charset="0"/>
              </a:rPr>
              <a:t>O nosso terceiro evento ao vivo na nossa página </a:t>
            </a:r>
            <a:r>
              <a:rPr lang="pt-BR" sz="1400" dirty="0" err="1" smtClean="0">
                <a:cs typeface="Arial" pitchFamily="34" charset="0"/>
              </a:rPr>
              <a:t>facebook</a:t>
            </a:r>
            <a:r>
              <a:rPr lang="pt-BR" sz="1400" dirty="0" smtClean="0">
                <a:cs typeface="Arial" pitchFamily="34" charset="0"/>
              </a:rPr>
              <a:t> foi realizado no dia 07 de setembro, dia da comemoração da Independência do Brasil, mas também do Grito dos Excluídos. E para nos ajudar a refletir sobre o lema do Grito deste ano “</a:t>
            </a:r>
            <a:r>
              <a:rPr lang="pt-BR" sz="1400" dirty="0">
                <a:cs typeface="Arial" pitchFamily="34" charset="0"/>
              </a:rPr>
              <a:t>Basta de Miséria, Preconceito e Repressão! Queremos TERRA, TRABALHO, TETO </a:t>
            </a:r>
            <a:r>
              <a:rPr lang="pt-BR" sz="1400" dirty="0" smtClean="0">
                <a:cs typeface="Arial" pitchFamily="34" charset="0"/>
              </a:rPr>
              <a:t>e PARTICIPAÇÃO!” convidamos Peterson </a:t>
            </a:r>
            <a:r>
              <a:rPr lang="pt-BR" sz="1400" dirty="0">
                <a:cs typeface="Arial" pitchFamily="34" charset="0"/>
              </a:rPr>
              <a:t>Prates - Jornalista e </a:t>
            </a:r>
            <a:r>
              <a:rPr lang="pt-BR" sz="1400" dirty="0" smtClean="0">
                <a:cs typeface="Arial" pitchFamily="34" charset="0"/>
              </a:rPr>
              <a:t>militante, Membro </a:t>
            </a:r>
            <a:r>
              <a:rPr lang="pt-BR" sz="1400" dirty="0">
                <a:cs typeface="Arial" pitchFamily="34" charset="0"/>
              </a:rPr>
              <a:t>da Colegiada estadual das </a:t>
            </a:r>
            <a:r>
              <a:rPr lang="pt-BR" sz="1400" dirty="0" err="1">
                <a:cs typeface="Arial" pitchFamily="34" charset="0"/>
              </a:rPr>
              <a:t>CEB's</a:t>
            </a:r>
            <a:r>
              <a:rPr lang="pt-BR" sz="1400" dirty="0">
                <a:cs typeface="Arial" pitchFamily="34" charset="0"/>
              </a:rPr>
              <a:t> (SP) e Articulação Brasileira pela Economia de Francisco e </a:t>
            </a:r>
            <a:r>
              <a:rPr lang="pt-BR" sz="1400" dirty="0" smtClean="0">
                <a:cs typeface="Arial" pitchFamily="34" charset="0"/>
              </a:rPr>
              <a:t>Clara; Jardel </a:t>
            </a:r>
            <a:r>
              <a:rPr lang="pt-BR" sz="1400" dirty="0">
                <a:cs typeface="Arial" pitchFamily="34" charset="0"/>
              </a:rPr>
              <a:t>Neves Lopes, mestre em teologia, licenciado em filosofia, Coordenador Nacional da Pastoral Operária, Coordenador das Pastorais Sociais no Regional Sul 2- Paraná, Articulador Nacional de Grito dos Excluídos</a:t>
            </a:r>
            <a:r>
              <a:rPr lang="pt-BR" sz="1400" dirty="0" smtClean="0">
                <a:cs typeface="Arial" pitchFamily="34" charset="0"/>
              </a:rPr>
              <a:t>.  Os palestrantes fizeram um </a:t>
            </a:r>
            <a:r>
              <a:rPr lang="pt-BR" sz="1400" dirty="0" err="1" smtClean="0">
                <a:cs typeface="Arial" pitchFamily="34" charset="0"/>
              </a:rPr>
              <a:t>paronoma</a:t>
            </a:r>
            <a:r>
              <a:rPr lang="pt-BR" sz="1400" dirty="0" smtClean="0">
                <a:cs typeface="Arial" pitchFamily="34" charset="0"/>
              </a:rPr>
              <a:t> do Movimento Grito no Brasil, os retrocessos que o país vem conhecendo no campo dos Direitos humanos e Justiça social nesses últimos anos, além de falar na nova proposta econômica de papa Francisco conhecida como “economia de Clara e Francisco. </a:t>
            </a:r>
            <a:endParaRPr lang="pt-BR" sz="1400" dirty="0">
              <a:cs typeface="Arial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-339436"/>
            <a:ext cx="3816424" cy="103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Links para acessar às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lives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Live Grito dos Excluídos 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Live Pastoral Nacional de Povo de Rua 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Live Educação em tempos de Pandemia 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3672408" cy="68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38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394</TotalTime>
  <Words>1447</Words>
  <Application>Microsoft Office PowerPoint</Application>
  <PresentationFormat>Apresentação na tela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 2</vt:lpstr>
      <vt:lpstr>Austin</vt:lpstr>
      <vt:lpstr>Solidariedade e Missão, Justiça e Paz, Integridade da Criação SOMI-JPIC  </vt:lpstr>
      <vt:lpstr>Apresentação da JPIC CMF BR </vt:lpstr>
      <vt:lpstr>Encontros de JPIC - resumo</vt:lpstr>
      <vt:lpstr>Retrospectiva conceitual e programática da JPIC CMF BRASIL </vt:lpstr>
      <vt:lpstr>Problemáticas da JPIC CMF BRASIL Mapeamento identificado pelos participantes</vt:lpstr>
      <vt:lpstr>Realizações do Escritório</vt:lpstr>
      <vt:lpstr> Lives da Justiça e Paz </vt:lpstr>
      <vt:lpstr>Lives Da Justiça e Paz </vt:lpstr>
      <vt:lpstr>Links para acessar às lives </vt:lpstr>
      <vt:lpstr>Série de reflexão  sobre Covid-19, economia e DSI</vt:lpstr>
      <vt:lpstr>Calendário Justiça e Paz</vt:lpstr>
      <vt:lpstr> </vt:lpstr>
      <vt:lpstr>Ações em razão da COVID-19</vt:lpstr>
      <vt:lpstr>PLANO DE AÇÃO EMERGENCIAL – FAMÍLIA EM FOCO – COVID 19</vt:lpstr>
      <vt:lpstr>Evolução das famílias atendidas</vt:lpstr>
      <vt:lpstr>Quantidade de cestas e kits de higiene e limpeza entregues</vt:lpstr>
      <vt:lpstr>A caridade de Cristo nos impele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Mbaidiguim Djikoldigam</dc:creator>
  <cp:lastModifiedBy>Adalberto</cp:lastModifiedBy>
  <cp:revision>26</cp:revision>
  <dcterms:created xsi:type="dcterms:W3CDTF">2020-10-14T13:44:36Z</dcterms:created>
  <dcterms:modified xsi:type="dcterms:W3CDTF">2020-10-16T01:29:10Z</dcterms:modified>
</cp:coreProperties>
</file>