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6" r:id="rId7"/>
    <p:sldId id="268" r:id="rId8"/>
    <p:sldId id="269" r:id="rId9"/>
    <p:sldId id="275" r:id="rId10"/>
    <p:sldId id="270" r:id="rId11"/>
    <p:sldId id="271" r:id="rId12"/>
    <p:sldId id="276" r:id="rId13"/>
    <p:sldId id="278" r:id="rId14"/>
    <p:sldId id="277"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C1C"/>
    <a:srgbClr val="FBC603"/>
    <a:srgbClr val="FFCF01"/>
    <a:srgbClr val="FFCC00"/>
    <a:srgbClr val="F5652B"/>
    <a:srgbClr val="F67440"/>
    <a:srgbClr val="FB5B3B"/>
    <a:srgbClr val="FC634A"/>
    <a:srgbClr val="FF575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61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94C7-EB3E-454F-9DBD-6DB3764545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BDCA1-1EE4-4215-AED4-EEA23D4BA3C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E90E5-C249-47AC-B63F-9B82B95C9ACB}"/>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5" name="Footer Placeholder 4">
            <a:extLst>
              <a:ext uri="{FF2B5EF4-FFF2-40B4-BE49-F238E27FC236}">
                <a16:creationId xmlns:a16="http://schemas.microsoft.com/office/drawing/2014/main" id="{70DB46E3-65D2-4ACB-903D-D24B8484FD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58AE4A-E6DA-4B74-BFE7-68293C8B06E9}"/>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134118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906C6-13DF-4498-A3AE-AC2D5A299F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913F92-37F4-4B88-AC44-3FF9B748E9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72A19-B8E4-4F9E-9869-42FBA9E5CD4F}"/>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5" name="Footer Placeholder 4">
            <a:extLst>
              <a:ext uri="{FF2B5EF4-FFF2-40B4-BE49-F238E27FC236}">
                <a16:creationId xmlns:a16="http://schemas.microsoft.com/office/drawing/2014/main" id="{E412BCAF-41BB-44DF-8CBB-8C49D1DD1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626687-DF43-40D5-9B1E-E2A0312A441A}"/>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5454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AAAC-7848-4278-B551-B934F07F62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12ACB04-5DFB-479F-9DBE-0580A2C5958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12946-5FD6-4628-B46A-AF74F5A33152}"/>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5" name="Footer Placeholder 4">
            <a:extLst>
              <a:ext uri="{FF2B5EF4-FFF2-40B4-BE49-F238E27FC236}">
                <a16:creationId xmlns:a16="http://schemas.microsoft.com/office/drawing/2014/main" id="{8B1A1317-3F0B-4CE2-8CD8-6671B6C989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EB6770-12D4-4BC4-A828-12FD1857DEA4}"/>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68563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5A36-7560-49DD-BA87-A9DCE529B5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B68CB4-A2E3-439F-AC92-A0C4E42B42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C6EB3-1C9B-4A7B-97F6-FF7327937C43}"/>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5" name="Footer Placeholder 4">
            <a:extLst>
              <a:ext uri="{FF2B5EF4-FFF2-40B4-BE49-F238E27FC236}">
                <a16:creationId xmlns:a16="http://schemas.microsoft.com/office/drawing/2014/main" id="{600D6470-DABD-434E-B328-9363D862D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8905B-F806-4F07-A7CF-B9DAAA2599DD}"/>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26922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1D56-DF46-4CA3-A954-CB8C5A39D0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46C0AB-FBE3-4041-9668-1D758C800D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1157F-33F9-491E-B3E2-A620AC47BE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1FD990-5536-41BC-AE36-76C23E6738F8}"/>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6" name="Footer Placeholder 5">
            <a:extLst>
              <a:ext uri="{FF2B5EF4-FFF2-40B4-BE49-F238E27FC236}">
                <a16:creationId xmlns:a16="http://schemas.microsoft.com/office/drawing/2014/main" id="{8E931067-F6DF-4F77-887A-F733CA6975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E4F960-0B19-4A2A-A767-4ECA123C70AB}"/>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342049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3362-E4B9-422C-8027-DAE97BCB81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62B803E-9C96-4A1C-B02E-C15922A12F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C8CBD-B38C-438A-867F-8EDF456D52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AD5C60-B7AB-4E8C-9462-A48AE0C01A3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E5EA5-E419-4FD0-869F-D6A91F15185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F04856-E217-4A0A-9D87-352E15E98F09}"/>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8" name="Footer Placeholder 7">
            <a:extLst>
              <a:ext uri="{FF2B5EF4-FFF2-40B4-BE49-F238E27FC236}">
                <a16:creationId xmlns:a16="http://schemas.microsoft.com/office/drawing/2014/main" id="{0A36F32D-8754-40B2-A611-C0E93B5714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86CEFB4-2B9D-4849-B812-515129A46EC1}"/>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198860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0BC9-7A1D-48DC-80EB-055EC03840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FFF9075-E482-4E79-8651-D4F83ECDA23B}"/>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4" name="Footer Placeholder 3">
            <a:extLst>
              <a:ext uri="{FF2B5EF4-FFF2-40B4-BE49-F238E27FC236}">
                <a16:creationId xmlns:a16="http://schemas.microsoft.com/office/drawing/2014/main" id="{12E2F77D-548F-4347-B856-AB3A9272AB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3CDF17D-7ED1-48D2-AF8B-BA877FDE123C}"/>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97671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CDC77-B400-4695-B43B-A1700B7CD447}"/>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3" name="Footer Placeholder 2">
            <a:extLst>
              <a:ext uri="{FF2B5EF4-FFF2-40B4-BE49-F238E27FC236}">
                <a16:creationId xmlns:a16="http://schemas.microsoft.com/office/drawing/2014/main" id="{E240DD10-2A31-4861-B9C4-CE1A5E712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0E02E2-C0D0-4B49-A88B-EE2C30ADAD6B}"/>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144213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0674-D387-401F-B22F-892216B821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58FBB-8584-48CD-AAD8-1591F0265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950A4-EA1D-48EC-A821-351EFA9133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B4914-8B39-492B-922F-EE0BD3831F45}"/>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6" name="Footer Placeholder 5">
            <a:extLst>
              <a:ext uri="{FF2B5EF4-FFF2-40B4-BE49-F238E27FC236}">
                <a16:creationId xmlns:a16="http://schemas.microsoft.com/office/drawing/2014/main" id="{BC20A4E3-7518-4769-87F8-737DCA3037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C90F4C-C81B-44B5-BDAD-0E45AEBFEE23}"/>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6688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0696-D15F-434D-9AF0-878044B3B6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9FA6-4DE5-4B97-B1A4-E4F697278D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046090-ED88-4612-BC67-A76276FFEC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1551D-7A11-4DE2-A1E4-E64FDC673D54}"/>
              </a:ext>
            </a:extLst>
          </p:cNvPr>
          <p:cNvSpPr>
            <a:spLocks noGrp="1"/>
          </p:cNvSpPr>
          <p:nvPr>
            <p:ph type="dt" sz="half" idx="10"/>
          </p:nvPr>
        </p:nvSpPr>
        <p:spPr>
          <a:xfrm>
            <a:off x="838200" y="6356350"/>
            <a:ext cx="2743200" cy="365125"/>
          </a:xfrm>
          <a:prstGeom prst="rect">
            <a:avLst/>
          </a:prstGeom>
        </p:spPr>
        <p:txBody>
          <a:bodyPr/>
          <a:lstStyle/>
          <a:p>
            <a:fld id="{5453A146-1867-4742-93D1-1A7737D88AA7}" type="datetimeFigureOut">
              <a:rPr lang="en-US" smtClean="0"/>
              <a:t>9/14/2020</a:t>
            </a:fld>
            <a:endParaRPr lang="en-US"/>
          </a:p>
        </p:txBody>
      </p:sp>
      <p:sp>
        <p:nvSpPr>
          <p:cNvPr id="6" name="Footer Placeholder 5">
            <a:extLst>
              <a:ext uri="{FF2B5EF4-FFF2-40B4-BE49-F238E27FC236}">
                <a16:creationId xmlns:a16="http://schemas.microsoft.com/office/drawing/2014/main" id="{480E3347-F151-490E-A82B-A4CB62B3F3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1EFCC9-31C4-4C19-9B84-20B1C69D279C}"/>
              </a:ext>
            </a:extLst>
          </p:cNvPr>
          <p:cNvSpPr>
            <a:spLocks noGrp="1"/>
          </p:cNvSpPr>
          <p:nvPr>
            <p:ph type="sldNum" sz="quarter" idx="12"/>
          </p:nvPr>
        </p:nvSpPr>
        <p:spPr>
          <a:xfrm>
            <a:off x="8610600" y="6356350"/>
            <a:ext cx="2743200" cy="365125"/>
          </a:xfrm>
          <a:prstGeom prst="rect">
            <a:avLst/>
          </a:prstGeom>
        </p:spPr>
        <p:txBody>
          <a:bodyPr/>
          <a:lstStyle/>
          <a:p>
            <a:fld id="{6793A502-5CE7-470D-8D23-B67222AF9CB7}" type="slidenum">
              <a:rPr lang="en-US" smtClean="0"/>
              <a:t>‹#›</a:t>
            </a:fld>
            <a:endParaRPr lang="en-US"/>
          </a:p>
        </p:txBody>
      </p:sp>
    </p:spTree>
    <p:extLst>
      <p:ext uri="{BB962C8B-B14F-4D97-AF65-F5344CB8AC3E}">
        <p14:creationId xmlns:p14="http://schemas.microsoft.com/office/powerpoint/2010/main" val="47631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window, tower&#10;&#10;Description automatically generated">
            <a:extLst>
              <a:ext uri="{FF2B5EF4-FFF2-40B4-BE49-F238E27FC236}">
                <a16:creationId xmlns:a16="http://schemas.microsoft.com/office/drawing/2014/main" id="{657A6200-2BD8-410E-A717-4168CF938A03}"/>
              </a:ext>
            </a:extLst>
          </p:cNvPr>
          <p:cNvPicPr>
            <a:picLocks noChangeAspect="1"/>
          </p:cNvPicPr>
          <p:nvPr userDrawn="1"/>
        </p:nvPicPr>
        <p:blipFill>
          <a:blip r:embed="rId13">
            <a:alphaModFix amt="10000"/>
            <a:extLst>
              <a:ext uri="{28A0092B-C50C-407E-A947-70E740481C1C}">
                <a14:useLocalDpi xmlns:a14="http://schemas.microsoft.com/office/drawing/2010/main" val="0"/>
              </a:ext>
            </a:extLst>
          </a:blip>
          <a:stretch>
            <a:fillRect/>
          </a:stretch>
        </p:blipFill>
        <p:spPr>
          <a:xfrm>
            <a:off x="2810765" y="-45629"/>
            <a:ext cx="6858000" cy="6858000"/>
          </a:xfrm>
          <a:prstGeom prst="rect">
            <a:avLst/>
          </a:prstGeom>
        </p:spPr>
      </p:pic>
      <p:pic>
        <p:nvPicPr>
          <p:cNvPr id="10" name="Picture 9" descr="A picture containing game&#10;&#10;Description automatically generated">
            <a:extLst>
              <a:ext uri="{FF2B5EF4-FFF2-40B4-BE49-F238E27FC236}">
                <a16:creationId xmlns:a16="http://schemas.microsoft.com/office/drawing/2014/main" id="{7F323FF7-7D76-4319-AC27-AB3C4E238374}"/>
              </a:ext>
            </a:extLst>
          </p:cNvPr>
          <p:cNvPicPr>
            <a:picLocks noChangeAspect="1"/>
          </p:cNvPicPr>
          <p:nvPr userDrawn="1"/>
        </p:nvPicPr>
        <p:blipFill>
          <a:blip r:embed="rId14">
            <a:clrChange>
              <a:clrFrom>
                <a:srgbClr val="FFFFFF"/>
              </a:clrFrom>
              <a:clrTo>
                <a:srgbClr val="FFFFFF">
                  <a:alpha val="0"/>
                </a:srgbClr>
              </a:clrTo>
            </a:clrChange>
            <a:alphaModFix amt="18000"/>
            <a:extLst>
              <a:ext uri="{28A0092B-C50C-407E-A947-70E740481C1C}">
                <a14:useLocalDpi xmlns:a14="http://schemas.microsoft.com/office/drawing/2010/main" val="0"/>
              </a:ext>
            </a:extLst>
          </a:blip>
          <a:stretch>
            <a:fillRect/>
          </a:stretch>
        </p:blipFill>
        <p:spPr>
          <a:xfrm>
            <a:off x="3825992" y="240425"/>
            <a:ext cx="4867275" cy="535305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DA56C32-E10B-4AAB-9B7E-DAD78BF6C837}"/>
              </a:ext>
            </a:extLst>
          </p:cNvPr>
          <p:cNvPicPr>
            <a:picLocks noChangeAspect="1"/>
          </p:cNvPicPr>
          <p:nvPr userDrawn="1"/>
        </p:nvPicPr>
        <p:blipFill>
          <a:blip r:embed="rId15">
            <a:alphaModFix amt="16000"/>
            <a:extLst>
              <a:ext uri="{28A0092B-C50C-407E-A947-70E740481C1C}">
                <a14:useLocalDpi xmlns:a14="http://schemas.microsoft.com/office/drawing/2010/main" val="0"/>
              </a:ext>
            </a:extLst>
          </a:blip>
          <a:stretch>
            <a:fillRect/>
          </a:stretch>
        </p:blipFill>
        <p:spPr>
          <a:xfrm>
            <a:off x="4583154" y="-45629"/>
            <a:ext cx="3348990" cy="6286913"/>
          </a:xfrm>
          <a:prstGeom prst="rect">
            <a:avLst/>
          </a:prstGeom>
        </p:spPr>
      </p:pic>
    </p:spTree>
    <p:extLst>
      <p:ext uri="{BB962C8B-B14F-4D97-AF65-F5344CB8AC3E}">
        <p14:creationId xmlns:p14="http://schemas.microsoft.com/office/powerpoint/2010/main" val="142836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un.org/development/desa/indigenouspeoples/mandated-areas1/culture.html" TargetMode="External"/><Relationship Id="rId7" Type="http://schemas.openxmlformats.org/officeDocument/2006/relationships/hyperlink" Target="http://www.un.org/development/desa/indigenouspeoples/mandated-areas1/human-rights.html" TargetMode="External"/><Relationship Id="rId2" Type="http://schemas.openxmlformats.org/officeDocument/2006/relationships/hyperlink" Target="http://www.un.org/development/desa/indigenouspeoples/mandated-areas1/economic-and-social-development.html" TargetMode="External"/><Relationship Id="rId1" Type="http://schemas.openxmlformats.org/officeDocument/2006/relationships/slideLayout" Target="../slideLayouts/slideLayout2.xml"/><Relationship Id="rId6" Type="http://schemas.openxmlformats.org/officeDocument/2006/relationships/hyperlink" Target="http://www.un.org/development/desa/indigenouspeoples/mandated-areas1/health.html" TargetMode="External"/><Relationship Id="rId5" Type="http://schemas.openxmlformats.org/officeDocument/2006/relationships/hyperlink" Target="https://www.un.org/development/desa/indigenouspeoples/mandated-areas1/education.html" TargetMode="External"/><Relationship Id="rId4" Type="http://schemas.openxmlformats.org/officeDocument/2006/relationships/hyperlink" Target="https://www.un.org/development/desa/indigenouspeoples/mandated-areas1/environme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game&#10;&#10;Description automatically generated">
            <a:extLst>
              <a:ext uri="{FF2B5EF4-FFF2-40B4-BE49-F238E27FC236}">
                <a16:creationId xmlns:a16="http://schemas.microsoft.com/office/drawing/2014/main" id="{3051C128-FE7A-4032-B2E8-743AD79A43F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22382" y="272415"/>
            <a:ext cx="4867275" cy="5353050"/>
          </a:xfrm>
          <a:prstGeom prst="rect">
            <a:avLst/>
          </a:prstGeom>
        </p:spPr>
      </p:pic>
      <p:sp>
        <p:nvSpPr>
          <p:cNvPr id="2" name="TextBox 1">
            <a:extLst>
              <a:ext uri="{FF2B5EF4-FFF2-40B4-BE49-F238E27FC236}">
                <a16:creationId xmlns:a16="http://schemas.microsoft.com/office/drawing/2014/main" id="{40B52231-A03C-46C0-A791-DF38CD7FB7BB}"/>
              </a:ext>
            </a:extLst>
          </p:cNvPr>
          <p:cNvSpPr txBox="1"/>
          <p:nvPr/>
        </p:nvSpPr>
        <p:spPr>
          <a:xfrm>
            <a:off x="658539" y="5455324"/>
            <a:ext cx="9274026" cy="1569660"/>
          </a:xfrm>
          <a:prstGeom prst="rect">
            <a:avLst/>
          </a:prstGeom>
          <a:noFill/>
        </p:spPr>
        <p:txBody>
          <a:bodyPr wrap="square">
            <a:spAutoFit/>
          </a:bodyPr>
          <a:lstStyle/>
          <a:p>
            <a:r>
              <a:rPr lang="en-US" sz="3200" b="1" dirty="0">
                <a:solidFill>
                  <a:srgbClr val="0033CC"/>
                </a:solidFill>
                <a:latin typeface="Neue Haas Grotesk Text Pro" panose="020B0504020202020204" pitchFamily="34" charset="0"/>
              </a:rPr>
              <a:t>CMF@</a:t>
            </a:r>
            <a:r>
              <a:rPr lang="en-US" sz="3200" b="1" i="0" dirty="0">
                <a:solidFill>
                  <a:srgbClr val="0033CC"/>
                </a:solidFill>
                <a:effectLst/>
                <a:latin typeface="Neue Haas Grotesk Text Pro" panose="020B0504020202020204" pitchFamily="34" charset="0"/>
              </a:rPr>
              <a:t>UN MISSION 2030:  Focus Areas</a:t>
            </a:r>
          </a:p>
          <a:p>
            <a:r>
              <a:rPr lang="en-US" sz="3200" b="1" dirty="0">
                <a:solidFill>
                  <a:srgbClr val="7030A0"/>
                </a:solidFill>
                <a:latin typeface="Neue Haas Grotesk Text Pro" panose="020B0504020202020204" pitchFamily="34" charset="0"/>
              </a:rPr>
              <a:t>CMF@</a:t>
            </a:r>
            <a:r>
              <a:rPr lang="en-US" sz="3200" b="1" i="0" dirty="0">
                <a:solidFill>
                  <a:srgbClr val="7030A0"/>
                </a:solidFill>
                <a:effectLst/>
                <a:latin typeface="Neue Haas Grotesk Text Pro" panose="020B0504020202020204" pitchFamily="34" charset="0"/>
              </a:rPr>
              <a:t>UN MISION 2030:  Areas de </a:t>
            </a:r>
            <a:r>
              <a:rPr lang="en-US" sz="3200" b="1" i="0" dirty="0" err="1">
                <a:solidFill>
                  <a:srgbClr val="7030A0"/>
                </a:solidFill>
                <a:effectLst/>
                <a:latin typeface="Neue Haas Grotesk Text Pro" panose="020B0504020202020204" pitchFamily="34" charset="0"/>
              </a:rPr>
              <a:t>Enfoque</a:t>
            </a:r>
            <a:endParaRPr lang="en-US" sz="3200" b="1" i="0" dirty="0">
              <a:solidFill>
                <a:srgbClr val="7030A0"/>
              </a:solidFill>
              <a:effectLst/>
              <a:latin typeface="Neue Haas Grotesk Text Pro" panose="020B0504020202020204" pitchFamily="34" charset="0"/>
            </a:endParaRPr>
          </a:p>
          <a:p>
            <a:endParaRPr lang="en-US" sz="3200" dirty="0">
              <a:solidFill>
                <a:srgbClr val="0033CC"/>
              </a:solidFill>
            </a:endParaRPr>
          </a:p>
        </p:txBody>
      </p:sp>
      <p:pic>
        <p:nvPicPr>
          <p:cNvPr id="4" name="Picture 3" descr="A picture containing drawing&#10;&#10;Description automatically generated">
            <a:extLst>
              <a:ext uri="{FF2B5EF4-FFF2-40B4-BE49-F238E27FC236}">
                <a16:creationId xmlns:a16="http://schemas.microsoft.com/office/drawing/2014/main" id="{2B5E104B-F64D-4753-818B-C2C6A5724AB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4844" y="98474"/>
            <a:ext cx="3094892" cy="954912"/>
          </a:xfrm>
          <a:prstGeom prst="rect">
            <a:avLst/>
          </a:prstGeom>
        </p:spPr>
      </p:pic>
      <p:pic>
        <p:nvPicPr>
          <p:cNvPr id="6" name="Picture 5" descr="A close up of a logo&#10;&#10;Description automatically generated">
            <a:extLst>
              <a:ext uri="{FF2B5EF4-FFF2-40B4-BE49-F238E27FC236}">
                <a16:creationId xmlns:a16="http://schemas.microsoft.com/office/drawing/2014/main" id="{7103F5AF-3056-4204-BB70-FD49BCE0EDA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5" y="0"/>
            <a:ext cx="2697832" cy="2697832"/>
          </a:xfrm>
          <a:prstGeom prst="rect">
            <a:avLst/>
          </a:prstGeom>
        </p:spPr>
      </p:pic>
      <p:sp>
        <p:nvSpPr>
          <p:cNvPr id="8" name="TextBox 7">
            <a:extLst>
              <a:ext uri="{FF2B5EF4-FFF2-40B4-BE49-F238E27FC236}">
                <a16:creationId xmlns:a16="http://schemas.microsoft.com/office/drawing/2014/main" id="{32F1B288-9C14-452E-AB04-43BC77C39A46}"/>
              </a:ext>
            </a:extLst>
          </p:cNvPr>
          <p:cNvSpPr txBox="1"/>
          <p:nvPr/>
        </p:nvSpPr>
        <p:spPr>
          <a:xfrm>
            <a:off x="0" y="2633469"/>
            <a:ext cx="3189341" cy="630942"/>
          </a:xfrm>
          <a:prstGeom prst="rect">
            <a:avLst/>
          </a:prstGeom>
          <a:noFill/>
        </p:spPr>
        <p:txBody>
          <a:bodyPr wrap="square">
            <a:spAutoFit/>
          </a:bodyPr>
          <a:lstStyle/>
          <a:p>
            <a:r>
              <a:rPr lang="en-US" sz="1200" b="1" i="0" dirty="0">
                <a:solidFill>
                  <a:srgbClr val="C00000"/>
                </a:solidFill>
                <a:effectLst/>
                <a:latin typeface="Neue Haas Grotesk Text Pro" panose="020B0504020202020204" pitchFamily="34" charset="0"/>
              </a:rPr>
              <a:t>Encuentro de </a:t>
            </a:r>
            <a:r>
              <a:rPr lang="en-US" sz="1200" b="1" i="0" dirty="0" err="1">
                <a:solidFill>
                  <a:srgbClr val="C00000"/>
                </a:solidFill>
                <a:effectLst/>
                <a:latin typeface="Neue Haas Grotesk Text Pro" panose="020B0504020202020204" pitchFamily="34" charset="0"/>
              </a:rPr>
              <a:t>Prefectos</a:t>
            </a:r>
            <a:r>
              <a:rPr lang="en-US" sz="1200" b="1" i="0" dirty="0">
                <a:solidFill>
                  <a:srgbClr val="C00000"/>
                </a:solidFill>
                <a:effectLst/>
                <a:latin typeface="Neue Haas Grotesk Text Pro" panose="020B0504020202020204" pitchFamily="34" charset="0"/>
              </a:rPr>
              <a:t> de </a:t>
            </a:r>
            <a:r>
              <a:rPr lang="en-US" sz="1200" b="1" i="0" dirty="0" err="1">
                <a:solidFill>
                  <a:srgbClr val="C00000"/>
                </a:solidFill>
                <a:effectLst/>
                <a:latin typeface="Neue Haas Grotesk Text Pro" panose="020B0504020202020204" pitchFamily="34" charset="0"/>
              </a:rPr>
              <a:t>Apostolado</a:t>
            </a:r>
            <a:endParaRPr lang="en-US" sz="1200" b="1" i="0" dirty="0">
              <a:solidFill>
                <a:srgbClr val="C00000"/>
              </a:solidFill>
              <a:effectLst/>
              <a:latin typeface="Neue Haas Grotesk Text Pro" panose="020B0504020202020204" pitchFamily="34" charset="0"/>
            </a:endParaRPr>
          </a:p>
          <a:p>
            <a:r>
              <a:rPr lang="en-US" sz="1200" b="1" i="0" dirty="0">
                <a:solidFill>
                  <a:srgbClr val="C00000"/>
                </a:solidFill>
                <a:effectLst/>
                <a:latin typeface="Neue Haas Grotesk Text Pro" panose="020B0504020202020204" pitchFamily="34" charset="0"/>
              </a:rPr>
              <a:t>Encounter of Prefects of Apostolate</a:t>
            </a:r>
          </a:p>
          <a:p>
            <a:r>
              <a:rPr lang="en-US" sz="1050" b="1" i="0" dirty="0">
                <a:solidFill>
                  <a:srgbClr val="C00000"/>
                </a:solidFill>
                <a:effectLst/>
                <a:latin typeface="Neue Haas Grotesk Text Pro" panose="020B0504020202020204" pitchFamily="34" charset="0"/>
              </a:rPr>
              <a:t> </a:t>
            </a:r>
          </a:p>
        </p:txBody>
      </p:sp>
    </p:spTree>
    <p:extLst>
      <p:ext uri="{BB962C8B-B14F-4D97-AF65-F5344CB8AC3E}">
        <p14:creationId xmlns:p14="http://schemas.microsoft.com/office/powerpoint/2010/main" val="194553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06B3A3-5A50-401F-8CAA-40AC7D3A4D45}"/>
              </a:ext>
            </a:extLst>
          </p:cNvPr>
          <p:cNvSpPr txBox="1"/>
          <p:nvPr/>
        </p:nvSpPr>
        <p:spPr>
          <a:xfrm>
            <a:off x="488633" y="370761"/>
            <a:ext cx="4632007" cy="3693319"/>
          </a:xfrm>
          <a:prstGeom prst="rect">
            <a:avLst/>
          </a:prstGeom>
          <a:noFill/>
        </p:spPr>
        <p:txBody>
          <a:bodyPr wrap="square">
            <a:spAutoFit/>
          </a:bodyPr>
          <a:lstStyle/>
          <a:p>
            <a:r>
              <a:rPr lang="en-US" b="1" dirty="0">
                <a:solidFill>
                  <a:srgbClr val="C00000"/>
                </a:solidFill>
              </a:rPr>
              <a:t>Promote respect for and implementation of the UN Declaration of the rights of Indigenous People around the world.</a:t>
            </a: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Promote the convention no. 169 of ILO</a:t>
            </a:r>
          </a:p>
          <a:p>
            <a:pPr marL="285750" indent="-285750">
              <a:buFont typeface="Arial" panose="020B0604020202020204" pitchFamily="34" charset="0"/>
              <a:buChar char="•"/>
            </a:pPr>
            <a:r>
              <a:rPr lang="en-US" b="1" dirty="0">
                <a:solidFill>
                  <a:srgbClr val="C00000"/>
                </a:solidFill>
              </a:rPr>
              <a:t>Promote Indigenous knowledge – especially during the COVID 19</a:t>
            </a:r>
          </a:p>
          <a:p>
            <a:pPr marL="285750" indent="-285750">
              <a:buFont typeface="Arial" panose="020B0604020202020204" pitchFamily="34" charset="0"/>
              <a:buChar char="•"/>
            </a:pPr>
            <a:r>
              <a:rPr lang="en-US" b="1" dirty="0">
                <a:solidFill>
                  <a:srgbClr val="C00000"/>
                </a:solidFill>
              </a:rPr>
              <a:t>Defending of Indigenous leaders</a:t>
            </a:r>
          </a:p>
          <a:p>
            <a:pPr marL="285750" indent="-285750">
              <a:buFont typeface="Arial" panose="020B0604020202020204" pitchFamily="34" charset="0"/>
              <a:buChar char="•"/>
            </a:pPr>
            <a:r>
              <a:rPr lang="en-US" b="1" dirty="0">
                <a:solidFill>
                  <a:srgbClr val="C00000"/>
                </a:solidFill>
              </a:rPr>
              <a:t>Protecting the indigenous lands</a:t>
            </a:r>
          </a:p>
          <a:p>
            <a:pPr marL="285750" indent="-285750">
              <a:buFont typeface="Arial" panose="020B0604020202020204" pitchFamily="34" charset="0"/>
              <a:buChar char="•"/>
            </a:pPr>
            <a:r>
              <a:rPr lang="en-US" b="1" dirty="0">
                <a:solidFill>
                  <a:srgbClr val="C00000"/>
                </a:solidFill>
              </a:rPr>
              <a:t>Protect the indigenous languages</a:t>
            </a:r>
          </a:p>
          <a:p>
            <a:pPr marL="285750" indent="-285750">
              <a:buFont typeface="Arial" panose="020B0604020202020204" pitchFamily="34" charset="0"/>
              <a:buChar char="•"/>
            </a:pPr>
            <a:r>
              <a:rPr lang="en-US" b="1" dirty="0">
                <a:solidFill>
                  <a:srgbClr val="C00000"/>
                </a:solidFill>
              </a:rPr>
              <a:t>recognition of their identities, their ways of life and their right to traditional lands, territories and natural resources.</a:t>
            </a:r>
          </a:p>
        </p:txBody>
      </p:sp>
      <p:sp>
        <p:nvSpPr>
          <p:cNvPr id="7" name="TextBox 6">
            <a:extLst>
              <a:ext uri="{FF2B5EF4-FFF2-40B4-BE49-F238E27FC236}">
                <a16:creationId xmlns:a16="http://schemas.microsoft.com/office/drawing/2014/main" id="{9142C051-CC13-473D-91BA-5D4C9C059EDC}"/>
              </a:ext>
            </a:extLst>
          </p:cNvPr>
          <p:cNvSpPr txBox="1"/>
          <p:nvPr/>
        </p:nvSpPr>
        <p:spPr>
          <a:xfrm>
            <a:off x="5605463" y="2933760"/>
            <a:ext cx="6097904" cy="3693319"/>
          </a:xfrm>
          <a:prstGeom prst="rect">
            <a:avLst/>
          </a:prstGeom>
          <a:noFill/>
        </p:spPr>
        <p:txBody>
          <a:bodyPr wrap="square">
            <a:spAutoFit/>
          </a:bodyPr>
          <a:lstStyle/>
          <a:p>
            <a:r>
              <a:rPr lang="en-US" b="1" dirty="0" err="1">
                <a:solidFill>
                  <a:srgbClr val="002060"/>
                </a:solidFill>
              </a:rPr>
              <a:t>Promover</a:t>
            </a:r>
            <a:r>
              <a:rPr lang="en-US" b="1" dirty="0">
                <a:solidFill>
                  <a:srgbClr val="002060"/>
                </a:solidFill>
              </a:rPr>
              <a:t> el </a:t>
            </a:r>
            <a:r>
              <a:rPr lang="en-US" b="1" dirty="0" err="1">
                <a:solidFill>
                  <a:srgbClr val="002060"/>
                </a:solidFill>
              </a:rPr>
              <a:t>respeto</a:t>
            </a:r>
            <a:r>
              <a:rPr lang="en-US" b="1" dirty="0">
                <a:solidFill>
                  <a:srgbClr val="002060"/>
                </a:solidFill>
              </a:rPr>
              <a:t> y la </a:t>
            </a:r>
            <a:r>
              <a:rPr lang="en-US" b="1" dirty="0" err="1">
                <a:solidFill>
                  <a:srgbClr val="002060"/>
                </a:solidFill>
              </a:rPr>
              <a:t>aplicación</a:t>
            </a:r>
            <a:r>
              <a:rPr lang="en-US" b="1" dirty="0">
                <a:solidFill>
                  <a:srgbClr val="002060"/>
                </a:solidFill>
              </a:rPr>
              <a:t> de la </a:t>
            </a:r>
            <a:r>
              <a:rPr lang="en-US" b="1" dirty="0" err="1">
                <a:solidFill>
                  <a:srgbClr val="002060"/>
                </a:solidFill>
              </a:rPr>
              <a:t>Declaración</a:t>
            </a:r>
            <a:r>
              <a:rPr lang="en-US" b="1" dirty="0">
                <a:solidFill>
                  <a:srgbClr val="002060"/>
                </a:solidFill>
              </a:rPr>
              <a:t> de las </a:t>
            </a:r>
            <a:r>
              <a:rPr lang="en-US" b="1" dirty="0" err="1">
                <a:solidFill>
                  <a:srgbClr val="002060"/>
                </a:solidFill>
              </a:rPr>
              <a:t>Naciones</a:t>
            </a:r>
            <a:r>
              <a:rPr lang="en-US" b="1" dirty="0">
                <a:solidFill>
                  <a:srgbClr val="002060"/>
                </a:solidFill>
              </a:rPr>
              <a:t> </a:t>
            </a:r>
            <a:r>
              <a:rPr lang="en-US" b="1" dirty="0" err="1">
                <a:solidFill>
                  <a:srgbClr val="002060"/>
                </a:solidFill>
              </a:rPr>
              <a:t>Unidas</a:t>
            </a:r>
            <a:r>
              <a:rPr lang="en-US" b="1" dirty="0">
                <a:solidFill>
                  <a:srgbClr val="002060"/>
                </a:solidFill>
              </a:rPr>
              <a:t> </a:t>
            </a:r>
            <a:r>
              <a:rPr lang="en-US" b="1" dirty="0" err="1">
                <a:solidFill>
                  <a:srgbClr val="002060"/>
                </a:solidFill>
              </a:rPr>
              <a:t>sobre</a:t>
            </a:r>
            <a:r>
              <a:rPr lang="en-US" b="1" dirty="0">
                <a:solidFill>
                  <a:srgbClr val="002060"/>
                </a:solidFill>
              </a:rPr>
              <a:t> los derechos de los pueblos </a:t>
            </a:r>
            <a:r>
              <a:rPr lang="en-US" b="1" dirty="0" err="1">
                <a:solidFill>
                  <a:srgbClr val="002060"/>
                </a:solidFill>
              </a:rPr>
              <a:t>indígenas</a:t>
            </a:r>
            <a:r>
              <a:rPr lang="en-US" b="1" dirty="0">
                <a:solidFill>
                  <a:srgbClr val="002060"/>
                </a:solidFill>
              </a:rPr>
              <a:t> </a:t>
            </a:r>
            <a:r>
              <a:rPr lang="en-US" b="1" dirty="0" err="1">
                <a:solidFill>
                  <a:srgbClr val="002060"/>
                </a:solidFill>
              </a:rPr>
              <a:t>en</a:t>
            </a:r>
            <a:r>
              <a:rPr lang="en-US" b="1" dirty="0">
                <a:solidFill>
                  <a:srgbClr val="002060"/>
                </a:solidFill>
              </a:rPr>
              <a:t> </a:t>
            </a:r>
            <a:r>
              <a:rPr lang="en-US" b="1" dirty="0" err="1">
                <a:solidFill>
                  <a:srgbClr val="002060"/>
                </a:solidFill>
              </a:rPr>
              <a:t>todo</a:t>
            </a:r>
            <a:r>
              <a:rPr lang="en-US" b="1" dirty="0">
                <a:solidFill>
                  <a:srgbClr val="002060"/>
                </a:solidFill>
              </a:rPr>
              <a:t> el </a:t>
            </a:r>
            <a:r>
              <a:rPr lang="en-US" b="1" dirty="0" err="1">
                <a:solidFill>
                  <a:srgbClr val="002060"/>
                </a:solidFill>
              </a:rPr>
              <a:t>mundo</a:t>
            </a:r>
            <a:r>
              <a:rPr lang="en-US" b="1" dirty="0">
                <a:solidFill>
                  <a:srgbClr val="002060"/>
                </a:solidFill>
              </a:rPr>
              <a:t>.</a:t>
            </a:r>
          </a:p>
          <a:p>
            <a:endParaRPr lang="en-US" b="1" dirty="0">
              <a:solidFill>
                <a:srgbClr val="002060"/>
              </a:solidFill>
            </a:endParaRPr>
          </a:p>
          <a:p>
            <a:pPr marL="285750" indent="-285750">
              <a:buFont typeface="Arial" panose="020B0604020202020204" pitchFamily="34" charset="0"/>
              <a:buChar char="•"/>
            </a:pPr>
            <a:r>
              <a:rPr lang="en-US" b="1" dirty="0" err="1">
                <a:solidFill>
                  <a:srgbClr val="002060"/>
                </a:solidFill>
              </a:rPr>
              <a:t>Promover</a:t>
            </a:r>
            <a:r>
              <a:rPr lang="en-US" b="1" dirty="0">
                <a:solidFill>
                  <a:srgbClr val="002060"/>
                </a:solidFill>
              </a:rPr>
              <a:t> la </a:t>
            </a:r>
            <a:r>
              <a:rPr lang="en-US" b="1" dirty="0" err="1">
                <a:solidFill>
                  <a:srgbClr val="002060"/>
                </a:solidFill>
              </a:rPr>
              <a:t>Convencion</a:t>
            </a:r>
            <a:r>
              <a:rPr lang="en-US" b="1" dirty="0">
                <a:solidFill>
                  <a:srgbClr val="002060"/>
                </a:solidFill>
              </a:rPr>
              <a:t> 169 de la OIT</a:t>
            </a:r>
          </a:p>
          <a:p>
            <a:pPr marL="285750" indent="-285750">
              <a:buFont typeface="Arial" panose="020B0604020202020204" pitchFamily="34" charset="0"/>
              <a:buChar char="•"/>
            </a:pPr>
            <a:r>
              <a:rPr lang="en-US" b="1" dirty="0" err="1">
                <a:solidFill>
                  <a:srgbClr val="002060"/>
                </a:solidFill>
              </a:rPr>
              <a:t>Promover</a:t>
            </a:r>
            <a:r>
              <a:rPr lang="en-US" b="1" dirty="0">
                <a:solidFill>
                  <a:srgbClr val="002060"/>
                </a:solidFill>
              </a:rPr>
              <a:t> el </a:t>
            </a:r>
            <a:r>
              <a:rPr lang="en-US" b="1" dirty="0" err="1">
                <a:solidFill>
                  <a:srgbClr val="002060"/>
                </a:solidFill>
              </a:rPr>
              <a:t>conocimiento</a:t>
            </a:r>
            <a:r>
              <a:rPr lang="en-US" b="1" dirty="0">
                <a:solidFill>
                  <a:srgbClr val="002060"/>
                </a:solidFill>
              </a:rPr>
              <a:t> </a:t>
            </a:r>
            <a:r>
              <a:rPr lang="en-US" b="1" dirty="0" err="1">
                <a:solidFill>
                  <a:srgbClr val="002060"/>
                </a:solidFill>
              </a:rPr>
              <a:t>indígena</a:t>
            </a:r>
            <a:r>
              <a:rPr lang="en-US" b="1" dirty="0">
                <a:solidFill>
                  <a:srgbClr val="002060"/>
                </a:solidFill>
              </a:rPr>
              <a:t> - </a:t>
            </a:r>
            <a:r>
              <a:rPr lang="en-US" b="1" dirty="0" err="1">
                <a:solidFill>
                  <a:srgbClr val="002060"/>
                </a:solidFill>
              </a:rPr>
              <a:t>especialmente</a:t>
            </a:r>
            <a:r>
              <a:rPr lang="en-US" b="1" dirty="0">
                <a:solidFill>
                  <a:srgbClr val="002060"/>
                </a:solidFill>
              </a:rPr>
              <a:t> </a:t>
            </a:r>
            <a:r>
              <a:rPr lang="en-US" b="1" dirty="0" err="1">
                <a:solidFill>
                  <a:srgbClr val="002060"/>
                </a:solidFill>
              </a:rPr>
              <a:t>durante</a:t>
            </a:r>
            <a:r>
              <a:rPr lang="en-US" b="1" dirty="0">
                <a:solidFill>
                  <a:srgbClr val="002060"/>
                </a:solidFill>
              </a:rPr>
              <a:t> el COVID 19</a:t>
            </a:r>
          </a:p>
          <a:p>
            <a:pPr marL="285750" indent="-285750">
              <a:buFont typeface="Arial" panose="020B0604020202020204" pitchFamily="34" charset="0"/>
              <a:buChar char="•"/>
            </a:pPr>
            <a:r>
              <a:rPr lang="en-US" b="1" dirty="0" err="1">
                <a:solidFill>
                  <a:srgbClr val="002060"/>
                </a:solidFill>
              </a:rPr>
              <a:t>Defensa</a:t>
            </a:r>
            <a:r>
              <a:rPr lang="en-US" b="1" dirty="0">
                <a:solidFill>
                  <a:srgbClr val="002060"/>
                </a:solidFill>
              </a:rPr>
              <a:t> de  la </a:t>
            </a:r>
            <a:r>
              <a:rPr lang="en-US" b="1" dirty="0" err="1">
                <a:solidFill>
                  <a:srgbClr val="002060"/>
                </a:solidFill>
              </a:rPr>
              <a:t>vida</a:t>
            </a:r>
            <a:r>
              <a:rPr lang="en-US" b="1" dirty="0">
                <a:solidFill>
                  <a:srgbClr val="002060"/>
                </a:solidFill>
              </a:rPr>
              <a:t> los </a:t>
            </a:r>
            <a:r>
              <a:rPr lang="en-US" b="1" dirty="0" err="1">
                <a:solidFill>
                  <a:srgbClr val="002060"/>
                </a:solidFill>
              </a:rPr>
              <a:t>líderes</a:t>
            </a:r>
            <a:r>
              <a:rPr lang="en-US" b="1" dirty="0">
                <a:solidFill>
                  <a:srgbClr val="002060"/>
                </a:solidFill>
              </a:rPr>
              <a:t> </a:t>
            </a:r>
            <a:r>
              <a:rPr lang="en-US" b="1" dirty="0" err="1">
                <a:solidFill>
                  <a:srgbClr val="002060"/>
                </a:solidFill>
              </a:rPr>
              <a:t>indígenas</a:t>
            </a:r>
            <a:endParaRPr lang="en-US" b="1" dirty="0">
              <a:solidFill>
                <a:srgbClr val="002060"/>
              </a:solidFill>
            </a:endParaRPr>
          </a:p>
          <a:p>
            <a:pPr marL="285750" indent="-285750">
              <a:buFont typeface="Arial" panose="020B0604020202020204" pitchFamily="34" charset="0"/>
              <a:buChar char="•"/>
            </a:pPr>
            <a:r>
              <a:rPr lang="en-US" b="1" dirty="0" err="1">
                <a:solidFill>
                  <a:srgbClr val="002060"/>
                </a:solidFill>
              </a:rPr>
              <a:t>Protección</a:t>
            </a:r>
            <a:r>
              <a:rPr lang="en-US" b="1" dirty="0">
                <a:solidFill>
                  <a:srgbClr val="002060"/>
                </a:solidFill>
              </a:rPr>
              <a:t> de las tierras </a:t>
            </a:r>
            <a:r>
              <a:rPr lang="en-US" b="1" dirty="0" err="1">
                <a:solidFill>
                  <a:srgbClr val="002060"/>
                </a:solidFill>
              </a:rPr>
              <a:t>indígenas</a:t>
            </a:r>
            <a:endParaRPr lang="en-US" b="1" dirty="0">
              <a:solidFill>
                <a:srgbClr val="002060"/>
              </a:solidFill>
            </a:endParaRPr>
          </a:p>
          <a:p>
            <a:pPr marL="285750" indent="-285750">
              <a:buFont typeface="Arial" panose="020B0604020202020204" pitchFamily="34" charset="0"/>
              <a:buChar char="•"/>
            </a:pPr>
            <a:r>
              <a:rPr lang="en-US" b="1" dirty="0" err="1">
                <a:solidFill>
                  <a:srgbClr val="002060"/>
                </a:solidFill>
              </a:rPr>
              <a:t>Proteccion</a:t>
            </a:r>
            <a:r>
              <a:rPr lang="en-US" b="1" dirty="0">
                <a:solidFill>
                  <a:srgbClr val="002060"/>
                </a:solidFill>
              </a:rPr>
              <a:t> de los </a:t>
            </a:r>
            <a:r>
              <a:rPr lang="en-US" b="1" dirty="0" err="1">
                <a:solidFill>
                  <a:srgbClr val="002060"/>
                </a:solidFill>
              </a:rPr>
              <a:t>idiomas</a:t>
            </a:r>
            <a:r>
              <a:rPr lang="en-US" b="1" dirty="0">
                <a:solidFill>
                  <a:srgbClr val="002060"/>
                </a:solidFill>
              </a:rPr>
              <a:t> </a:t>
            </a:r>
            <a:r>
              <a:rPr lang="en-US" b="1" dirty="0" err="1">
                <a:solidFill>
                  <a:srgbClr val="002060"/>
                </a:solidFill>
              </a:rPr>
              <a:t>indigenas</a:t>
            </a:r>
            <a:endParaRPr lang="en-US" b="1" dirty="0">
              <a:solidFill>
                <a:srgbClr val="002060"/>
              </a:solidFill>
            </a:endParaRPr>
          </a:p>
          <a:p>
            <a:pPr marL="285750" indent="-285750">
              <a:buFont typeface="Arial" panose="020B0604020202020204" pitchFamily="34" charset="0"/>
              <a:buChar char="•"/>
            </a:pPr>
            <a:r>
              <a:rPr lang="en-US" b="1" dirty="0" err="1">
                <a:solidFill>
                  <a:srgbClr val="002060"/>
                </a:solidFill>
              </a:rPr>
              <a:t>reconocimiento</a:t>
            </a:r>
            <a:r>
              <a:rPr lang="en-US" b="1" dirty="0">
                <a:solidFill>
                  <a:srgbClr val="002060"/>
                </a:solidFill>
              </a:rPr>
              <a:t> de sus </a:t>
            </a:r>
            <a:r>
              <a:rPr lang="en-US" b="1" dirty="0" err="1">
                <a:solidFill>
                  <a:srgbClr val="002060"/>
                </a:solidFill>
              </a:rPr>
              <a:t>identidades</a:t>
            </a:r>
            <a:r>
              <a:rPr lang="en-US" b="1" dirty="0">
                <a:solidFill>
                  <a:srgbClr val="002060"/>
                </a:solidFill>
              </a:rPr>
              <a:t>, sus </a:t>
            </a:r>
            <a:r>
              <a:rPr lang="en-US" b="1" dirty="0" err="1">
                <a:solidFill>
                  <a:srgbClr val="002060"/>
                </a:solidFill>
              </a:rPr>
              <a:t>formas</a:t>
            </a:r>
            <a:r>
              <a:rPr lang="en-US" b="1" dirty="0">
                <a:solidFill>
                  <a:srgbClr val="002060"/>
                </a:solidFill>
              </a:rPr>
              <a:t> de </a:t>
            </a:r>
            <a:r>
              <a:rPr lang="en-US" b="1" dirty="0" err="1">
                <a:solidFill>
                  <a:srgbClr val="002060"/>
                </a:solidFill>
              </a:rPr>
              <a:t>vida</a:t>
            </a:r>
            <a:r>
              <a:rPr lang="en-US" b="1" dirty="0">
                <a:solidFill>
                  <a:srgbClr val="002060"/>
                </a:solidFill>
              </a:rPr>
              <a:t> y </a:t>
            </a:r>
            <a:r>
              <a:rPr lang="en-US" b="1" dirty="0" err="1">
                <a:solidFill>
                  <a:srgbClr val="002060"/>
                </a:solidFill>
              </a:rPr>
              <a:t>su</a:t>
            </a:r>
            <a:r>
              <a:rPr lang="en-US" b="1" dirty="0">
                <a:solidFill>
                  <a:srgbClr val="002060"/>
                </a:solidFill>
              </a:rPr>
              <a:t> derecho a las tierras, </a:t>
            </a:r>
            <a:r>
              <a:rPr lang="en-US" b="1" dirty="0" err="1">
                <a:solidFill>
                  <a:srgbClr val="002060"/>
                </a:solidFill>
              </a:rPr>
              <a:t>territorios</a:t>
            </a:r>
            <a:r>
              <a:rPr lang="en-US" b="1" dirty="0">
                <a:solidFill>
                  <a:srgbClr val="002060"/>
                </a:solidFill>
              </a:rPr>
              <a:t> y </a:t>
            </a:r>
            <a:r>
              <a:rPr lang="en-US" b="1" dirty="0" err="1">
                <a:solidFill>
                  <a:srgbClr val="002060"/>
                </a:solidFill>
              </a:rPr>
              <a:t>recursos</a:t>
            </a:r>
            <a:r>
              <a:rPr lang="en-US" b="1" dirty="0">
                <a:solidFill>
                  <a:srgbClr val="002060"/>
                </a:solidFill>
              </a:rPr>
              <a:t> naturales </a:t>
            </a:r>
            <a:r>
              <a:rPr lang="en-US" b="1" dirty="0" err="1">
                <a:solidFill>
                  <a:srgbClr val="002060"/>
                </a:solidFill>
              </a:rPr>
              <a:t>tradicionales</a:t>
            </a:r>
            <a:r>
              <a:rPr lang="en-US" b="1" dirty="0">
                <a:solidFill>
                  <a:srgbClr val="002060"/>
                </a:solidFill>
              </a:rPr>
              <a:t>.</a:t>
            </a:r>
          </a:p>
        </p:txBody>
      </p:sp>
    </p:spTree>
    <p:extLst>
      <p:ext uri="{BB962C8B-B14F-4D97-AF65-F5344CB8AC3E}">
        <p14:creationId xmlns:p14="http://schemas.microsoft.com/office/powerpoint/2010/main" val="387049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Layfield Group | Construction Products - Layfield">
            <a:extLst>
              <a:ext uri="{FF2B5EF4-FFF2-40B4-BE49-F238E27FC236}">
                <a16:creationId xmlns:a16="http://schemas.microsoft.com/office/drawing/2014/main" id="{154B94E4-ED19-4BCC-8288-E154B1CF57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40" r="8129" b="-1"/>
          <a:stretch/>
        </p:blipFill>
        <p:spPr bwMode="auto">
          <a:xfrm>
            <a:off x="-2651740" y="0"/>
            <a:ext cx="8469610"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
        <p:nvSpPr>
          <p:cNvPr id="7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CCFF07AC-E7EA-4CE6-9F49-87A15B576E00}"/>
              </a:ext>
            </a:extLst>
          </p:cNvPr>
          <p:cNvSpPr txBox="1"/>
          <p:nvPr/>
        </p:nvSpPr>
        <p:spPr>
          <a:xfrm>
            <a:off x="-338318" y="239664"/>
            <a:ext cx="4151947" cy="1323439"/>
          </a:xfrm>
          <a:prstGeom prst="rect">
            <a:avLst/>
          </a:prstGeom>
          <a:noFill/>
        </p:spPr>
        <p:txBody>
          <a:bodyPr wrap="square">
            <a:spAutoFit/>
          </a:bodyPr>
          <a:lstStyle/>
          <a:p>
            <a:r>
              <a:rPr lang="en-US" sz="8000" b="1" dirty="0">
                <a:solidFill>
                  <a:srgbClr val="FFFF00"/>
                </a:solidFill>
              </a:rPr>
              <a:t>MINING</a:t>
            </a:r>
            <a:endParaRPr lang="en-US" sz="8000" dirty="0">
              <a:solidFill>
                <a:srgbClr val="FFFF00"/>
              </a:solidFill>
            </a:endParaRPr>
          </a:p>
        </p:txBody>
      </p:sp>
      <p:sp>
        <p:nvSpPr>
          <p:cNvPr id="3" name="Rectangle 2">
            <a:extLst>
              <a:ext uri="{FF2B5EF4-FFF2-40B4-BE49-F238E27FC236}">
                <a16:creationId xmlns:a16="http://schemas.microsoft.com/office/drawing/2014/main" id="{0B06D9D8-ABE8-4CC4-AF76-5CD556489636}"/>
              </a:ext>
            </a:extLst>
          </p:cNvPr>
          <p:cNvSpPr/>
          <p:nvPr/>
        </p:nvSpPr>
        <p:spPr>
          <a:xfrm>
            <a:off x="8759439" y="581114"/>
            <a:ext cx="2281727" cy="172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F62BDFF-EF01-49C0-8505-5BE2531F05D6}"/>
              </a:ext>
            </a:extLst>
          </p:cNvPr>
          <p:cNvSpPr>
            <a:spLocks noGrp="1"/>
          </p:cNvSpPr>
          <p:nvPr>
            <p:ph idx="1"/>
          </p:nvPr>
        </p:nvSpPr>
        <p:spPr>
          <a:xfrm>
            <a:off x="5817870" y="-10"/>
            <a:ext cx="5971365" cy="5661787"/>
          </a:xfrm>
        </p:spPr>
        <p:txBody>
          <a:bodyPr/>
          <a:lstStyle/>
          <a:p>
            <a:r>
              <a:rPr lang="en-US" sz="1200" dirty="0"/>
              <a:t>For many countries, the idea that mining brings development, and all governments follow it, regardless of the political color. </a:t>
            </a:r>
          </a:p>
          <a:p>
            <a:pPr marL="0" indent="0">
              <a:buNone/>
            </a:pPr>
            <a:r>
              <a:rPr lang="en-US" sz="1200" dirty="0">
                <a:solidFill>
                  <a:srgbClr val="FF0000"/>
                </a:solidFill>
              </a:rPr>
              <a:t>Para </a:t>
            </a:r>
            <a:r>
              <a:rPr lang="en-US" sz="1200" dirty="0" err="1">
                <a:solidFill>
                  <a:srgbClr val="FF0000"/>
                </a:solidFill>
              </a:rPr>
              <a:t>muchos</a:t>
            </a:r>
            <a:r>
              <a:rPr lang="en-US" sz="1200" dirty="0">
                <a:solidFill>
                  <a:srgbClr val="FF0000"/>
                </a:solidFill>
              </a:rPr>
              <a:t> </a:t>
            </a:r>
            <a:r>
              <a:rPr lang="en-US" sz="1200" dirty="0" err="1">
                <a:solidFill>
                  <a:srgbClr val="FF0000"/>
                </a:solidFill>
              </a:rPr>
              <a:t>paises</a:t>
            </a:r>
            <a:r>
              <a:rPr lang="en-US" sz="1200" dirty="0">
                <a:solidFill>
                  <a:srgbClr val="FF0000"/>
                </a:solidFill>
              </a:rPr>
              <a:t> se </a:t>
            </a:r>
            <a:r>
              <a:rPr lang="en-US" sz="1200" dirty="0" err="1">
                <a:solidFill>
                  <a:srgbClr val="FF0000"/>
                </a:solidFill>
              </a:rPr>
              <a:t>mantien</a:t>
            </a:r>
            <a:r>
              <a:rPr lang="en-US" sz="1200" dirty="0">
                <a:solidFill>
                  <a:srgbClr val="FF0000"/>
                </a:solidFill>
              </a:rPr>
              <a:t> la idea de que la </a:t>
            </a:r>
            <a:r>
              <a:rPr lang="en-US" sz="1200" dirty="0" err="1">
                <a:solidFill>
                  <a:srgbClr val="FF0000"/>
                </a:solidFill>
              </a:rPr>
              <a:t>mineria</a:t>
            </a:r>
            <a:r>
              <a:rPr lang="en-US" sz="1200" dirty="0">
                <a:solidFill>
                  <a:srgbClr val="FF0000"/>
                </a:solidFill>
              </a:rPr>
              <a:t> </a:t>
            </a:r>
            <a:r>
              <a:rPr lang="en-US" sz="1200" dirty="0" err="1">
                <a:solidFill>
                  <a:srgbClr val="FF0000"/>
                </a:solidFill>
              </a:rPr>
              <a:t>trae</a:t>
            </a:r>
            <a:r>
              <a:rPr lang="en-US" sz="1200" dirty="0">
                <a:solidFill>
                  <a:srgbClr val="FF0000"/>
                </a:solidFill>
              </a:rPr>
              <a:t> Desarrollo. Din importer el color politico.</a:t>
            </a:r>
            <a:endParaRPr lang="en-US" sz="1200" dirty="0"/>
          </a:p>
          <a:p>
            <a:pPr marL="0" indent="0">
              <a:buNone/>
            </a:pPr>
            <a:r>
              <a:rPr lang="en-US" sz="1200" dirty="0"/>
              <a:t>      However, for people and communities it </a:t>
            </a:r>
            <a:r>
              <a:rPr lang="en-US" sz="1200" dirty="0" err="1"/>
              <a:t>doesnot</a:t>
            </a:r>
            <a:r>
              <a:rPr lang="en-US" sz="1200" dirty="0"/>
              <a:t> represent improvements. they do not get any  benefits. they do not improve their  living conditions, affect their human rights, their health and their local economy.</a:t>
            </a:r>
          </a:p>
          <a:p>
            <a:pPr marL="0" indent="0">
              <a:buNone/>
            </a:pPr>
            <a:r>
              <a:rPr lang="en-US" sz="1200" dirty="0">
                <a:solidFill>
                  <a:srgbClr val="FF0000"/>
                </a:solidFill>
              </a:rPr>
              <a:t>Pero para </a:t>
            </a:r>
            <a:r>
              <a:rPr lang="en-US" sz="1200" dirty="0" err="1">
                <a:solidFill>
                  <a:srgbClr val="FF0000"/>
                </a:solidFill>
              </a:rPr>
              <a:t>muchas</a:t>
            </a:r>
            <a:r>
              <a:rPr lang="en-US" sz="1200" dirty="0">
                <a:solidFill>
                  <a:srgbClr val="FF0000"/>
                </a:solidFill>
              </a:rPr>
              <a:t> </a:t>
            </a:r>
            <a:r>
              <a:rPr lang="en-US" sz="1200" dirty="0" err="1">
                <a:solidFill>
                  <a:srgbClr val="FF0000"/>
                </a:solidFill>
              </a:rPr>
              <a:t>comunidades</a:t>
            </a:r>
            <a:r>
              <a:rPr lang="en-US" sz="1200" dirty="0">
                <a:solidFill>
                  <a:srgbClr val="FF0000"/>
                </a:solidFill>
              </a:rPr>
              <a:t> no </a:t>
            </a:r>
            <a:r>
              <a:rPr lang="en-US" sz="1200" dirty="0" err="1">
                <a:solidFill>
                  <a:srgbClr val="FF0000"/>
                </a:solidFill>
              </a:rPr>
              <a:t>representan</a:t>
            </a:r>
            <a:r>
              <a:rPr lang="en-US" sz="1200" dirty="0">
                <a:solidFill>
                  <a:srgbClr val="FF0000"/>
                </a:solidFill>
              </a:rPr>
              <a:t> </a:t>
            </a:r>
            <a:r>
              <a:rPr lang="en-US" sz="1200" dirty="0" err="1">
                <a:solidFill>
                  <a:srgbClr val="FF0000"/>
                </a:solidFill>
              </a:rPr>
              <a:t>beneficios</a:t>
            </a:r>
            <a:r>
              <a:rPr lang="en-US" sz="1200" dirty="0">
                <a:solidFill>
                  <a:srgbClr val="FF0000"/>
                </a:solidFill>
              </a:rPr>
              <a:t> </a:t>
            </a:r>
            <a:r>
              <a:rPr lang="en-US" sz="1200" dirty="0" err="1">
                <a:solidFill>
                  <a:srgbClr val="FF0000"/>
                </a:solidFill>
              </a:rPr>
              <a:t>ya</a:t>
            </a:r>
            <a:r>
              <a:rPr lang="en-US" sz="1200" dirty="0">
                <a:solidFill>
                  <a:srgbClr val="FF0000"/>
                </a:solidFill>
              </a:rPr>
              <a:t> que no </a:t>
            </a:r>
            <a:r>
              <a:rPr lang="en-US" sz="1200" dirty="0" err="1">
                <a:solidFill>
                  <a:srgbClr val="FF0000"/>
                </a:solidFill>
              </a:rPr>
              <a:t>mejoran</a:t>
            </a:r>
            <a:r>
              <a:rPr lang="en-US" sz="1200" dirty="0">
                <a:solidFill>
                  <a:srgbClr val="FF0000"/>
                </a:solidFill>
              </a:rPr>
              <a:t> sus </a:t>
            </a:r>
            <a:r>
              <a:rPr lang="en-US" sz="1200" dirty="0" err="1">
                <a:solidFill>
                  <a:srgbClr val="FF0000"/>
                </a:solidFill>
              </a:rPr>
              <a:t>condiciones</a:t>
            </a:r>
            <a:r>
              <a:rPr lang="en-US" sz="1200" dirty="0">
                <a:solidFill>
                  <a:srgbClr val="FF0000"/>
                </a:solidFill>
              </a:rPr>
              <a:t> de </a:t>
            </a:r>
            <a:r>
              <a:rPr lang="en-US" sz="1200" dirty="0" err="1">
                <a:solidFill>
                  <a:srgbClr val="FF0000"/>
                </a:solidFill>
              </a:rPr>
              <a:t>vida</a:t>
            </a:r>
            <a:r>
              <a:rPr lang="en-US" sz="1200" dirty="0">
                <a:solidFill>
                  <a:srgbClr val="FF0000"/>
                </a:solidFill>
              </a:rPr>
              <a:t>, </a:t>
            </a:r>
            <a:r>
              <a:rPr lang="en-US" sz="1200" dirty="0" err="1">
                <a:solidFill>
                  <a:srgbClr val="FF0000"/>
                </a:solidFill>
              </a:rPr>
              <a:t>afectan</a:t>
            </a:r>
            <a:r>
              <a:rPr lang="en-US" sz="1200" dirty="0">
                <a:solidFill>
                  <a:srgbClr val="FF0000"/>
                </a:solidFill>
              </a:rPr>
              <a:t> sus derechos </a:t>
            </a:r>
            <a:r>
              <a:rPr lang="en-US" sz="1200" dirty="0" err="1">
                <a:solidFill>
                  <a:srgbClr val="FF0000"/>
                </a:solidFill>
              </a:rPr>
              <a:t>humanos</a:t>
            </a:r>
            <a:r>
              <a:rPr lang="en-US" sz="1200" dirty="0">
                <a:solidFill>
                  <a:srgbClr val="FF0000"/>
                </a:solidFill>
              </a:rPr>
              <a:t>, </a:t>
            </a:r>
            <a:r>
              <a:rPr lang="en-US" sz="1200" dirty="0" err="1">
                <a:solidFill>
                  <a:srgbClr val="FF0000"/>
                </a:solidFill>
              </a:rPr>
              <a:t>su</a:t>
            </a:r>
            <a:r>
              <a:rPr lang="en-US" sz="1200" dirty="0">
                <a:solidFill>
                  <a:srgbClr val="FF0000"/>
                </a:solidFill>
              </a:rPr>
              <a:t> </a:t>
            </a:r>
            <a:r>
              <a:rPr lang="en-US" sz="1200" dirty="0" err="1">
                <a:solidFill>
                  <a:srgbClr val="FF0000"/>
                </a:solidFill>
              </a:rPr>
              <a:t>salud</a:t>
            </a:r>
            <a:r>
              <a:rPr lang="en-US" sz="1200" dirty="0">
                <a:solidFill>
                  <a:srgbClr val="FF0000"/>
                </a:solidFill>
              </a:rPr>
              <a:t> y </a:t>
            </a:r>
            <a:r>
              <a:rPr lang="en-US" sz="1200" dirty="0" err="1">
                <a:solidFill>
                  <a:srgbClr val="FF0000"/>
                </a:solidFill>
              </a:rPr>
              <a:t>su</a:t>
            </a:r>
            <a:r>
              <a:rPr lang="en-US" sz="1200" dirty="0">
                <a:solidFill>
                  <a:srgbClr val="FF0000"/>
                </a:solidFill>
              </a:rPr>
              <a:t> </a:t>
            </a:r>
            <a:r>
              <a:rPr lang="en-US" sz="1200" dirty="0" err="1">
                <a:solidFill>
                  <a:srgbClr val="FF0000"/>
                </a:solidFill>
              </a:rPr>
              <a:t>economia</a:t>
            </a:r>
            <a:r>
              <a:rPr lang="en-US" sz="1200" dirty="0">
                <a:solidFill>
                  <a:srgbClr val="FF0000"/>
                </a:solidFill>
              </a:rPr>
              <a:t> local.</a:t>
            </a:r>
          </a:p>
          <a:p>
            <a:r>
              <a:rPr lang="en-US" sz="1200" dirty="0"/>
              <a:t>They are carried out without consultation of the communities. </a:t>
            </a:r>
          </a:p>
          <a:p>
            <a:pPr marL="0" indent="0">
              <a:buNone/>
            </a:pPr>
            <a:r>
              <a:rPr lang="en-US" sz="1200" dirty="0">
                <a:solidFill>
                  <a:srgbClr val="FF0000"/>
                </a:solidFill>
              </a:rPr>
              <a:t>Se </a:t>
            </a:r>
            <a:r>
              <a:rPr lang="en-US" sz="1200" dirty="0" err="1">
                <a:solidFill>
                  <a:srgbClr val="FF0000"/>
                </a:solidFill>
              </a:rPr>
              <a:t>realizan</a:t>
            </a:r>
            <a:r>
              <a:rPr lang="en-US" sz="1200" dirty="0">
                <a:solidFill>
                  <a:srgbClr val="FF0000"/>
                </a:solidFill>
              </a:rPr>
              <a:t> sin consulta de las </a:t>
            </a:r>
            <a:r>
              <a:rPr lang="en-US" sz="1200" dirty="0" err="1">
                <a:solidFill>
                  <a:srgbClr val="FF0000"/>
                </a:solidFill>
              </a:rPr>
              <a:t>comunidades</a:t>
            </a:r>
            <a:r>
              <a:rPr lang="en-US" sz="1200" dirty="0">
                <a:solidFill>
                  <a:srgbClr val="FF0000"/>
                </a:solidFill>
              </a:rPr>
              <a:t> </a:t>
            </a:r>
          </a:p>
          <a:p>
            <a:r>
              <a:rPr lang="en-US" sz="1200" dirty="0"/>
              <a:t>Use of Violence  </a:t>
            </a:r>
          </a:p>
          <a:p>
            <a:pPr marL="0" indent="0">
              <a:buNone/>
            </a:pPr>
            <a:r>
              <a:rPr lang="en-US" sz="1200" dirty="0" err="1">
                <a:solidFill>
                  <a:srgbClr val="FF0000"/>
                </a:solidFill>
              </a:rPr>
              <a:t>Uso</a:t>
            </a:r>
            <a:r>
              <a:rPr lang="en-US" sz="1200" dirty="0">
                <a:solidFill>
                  <a:srgbClr val="FF0000"/>
                </a:solidFill>
              </a:rPr>
              <a:t> de la </a:t>
            </a:r>
            <a:r>
              <a:rPr lang="en-US" sz="1200" dirty="0" err="1">
                <a:solidFill>
                  <a:srgbClr val="FF0000"/>
                </a:solidFill>
              </a:rPr>
              <a:t>Violencia</a:t>
            </a:r>
            <a:r>
              <a:rPr lang="en-US" sz="1200" dirty="0">
                <a:solidFill>
                  <a:srgbClr val="FF0000"/>
                </a:solidFill>
              </a:rPr>
              <a:t>  </a:t>
            </a:r>
            <a:r>
              <a:rPr lang="en-US" sz="1200" dirty="0" err="1">
                <a:solidFill>
                  <a:srgbClr val="FF0000"/>
                </a:solidFill>
              </a:rPr>
              <a:t>violación</a:t>
            </a:r>
            <a:r>
              <a:rPr lang="en-US" sz="1200" dirty="0">
                <a:solidFill>
                  <a:srgbClr val="FF0000"/>
                </a:solidFill>
              </a:rPr>
              <a:t> a los Derechos Humanos</a:t>
            </a:r>
          </a:p>
          <a:p>
            <a:r>
              <a:rPr lang="en-US" sz="1200" dirty="0"/>
              <a:t>Threats and killings against environmental leaders. </a:t>
            </a:r>
            <a:r>
              <a:rPr lang="en-US" sz="1200" dirty="0">
                <a:solidFill>
                  <a:srgbClr val="FF0000"/>
                </a:solidFill>
              </a:rPr>
              <a:t> </a:t>
            </a:r>
          </a:p>
          <a:p>
            <a:pPr marL="0" indent="0">
              <a:buNone/>
            </a:pPr>
            <a:r>
              <a:rPr lang="en-US" sz="1200" dirty="0" err="1">
                <a:solidFill>
                  <a:srgbClr val="FF0000"/>
                </a:solidFill>
              </a:rPr>
              <a:t>Amenazas</a:t>
            </a:r>
            <a:r>
              <a:rPr lang="en-US" sz="1200" dirty="0">
                <a:solidFill>
                  <a:srgbClr val="FF0000"/>
                </a:solidFill>
              </a:rPr>
              <a:t> y </a:t>
            </a:r>
            <a:r>
              <a:rPr lang="en-US" sz="1200" dirty="0" err="1">
                <a:solidFill>
                  <a:srgbClr val="FF0000"/>
                </a:solidFill>
              </a:rPr>
              <a:t>asesinato</a:t>
            </a:r>
            <a:r>
              <a:rPr lang="en-US" sz="1200" dirty="0">
                <a:solidFill>
                  <a:srgbClr val="FF0000"/>
                </a:solidFill>
              </a:rPr>
              <a:t> de </a:t>
            </a:r>
            <a:r>
              <a:rPr lang="en-US" sz="1200" dirty="0" err="1">
                <a:solidFill>
                  <a:srgbClr val="FF0000"/>
                </a:solidFill>
              </a:rPr>
              <a:t>lideres</a:t>
            </a:r>
            <a:r>
              <a:rPr lang="en-US" sz="1200" dirty="0">
                <a:solidFill>
                  <a:srgbClr val="FF0000"/>
                </a:solidFill>
              </a:rPr>
              <a:t> </a:t>
            </a:r>
            <a:r>
              <a:rPr lang="en-US" sz="1200" dirty="0" err="1">
                <a:solidFill>
                  <a:srgbClr val="FF0000"/>
                </a:solidFill>
              </a:rPr>
              <a:t>ambientales</a:t>
            </a:r>
            <a:r>
              <a:rPr lang="en-US" sz="1200" dirty="0">
                <a:solidFill>
                  <a:srgbClr val="FF0000"/>
                </a:solidFill>
              </a:rPr>
              <a:t> </a:t>
            </a:r>
          </a:p>
          <a:p>
            <a:r>
              <a:rPr lang="en-US" sz="1200" dirty="0"/>
              <a:t>Displacement of communities.</a:t>
            </a:r>
            <a:r>
              <a:rPr lang="en-US" sz="1200" dirty="0">
                <a:solidFill>
                  <a:srgbClr val="FF0000"/>
                </a:solidFill>
              </a:rPr>
              <a:t> </a:t>
            </a:r>
          </a:p>
          <a:p>
            <a:pPr marL="0" indent="0">
              <a:buNone/>
            </a:pPr>
            <a:r>
              <a:rPr lang="en-US" sz="1200" dirty="0" err="1">
                <a:solidFill>
                  <a:srgbClr val="FF0000"/>
                </a:solidFill>
              </a:rPr>
              <a:t>Desplazamiento</a:t>
            </a:r>
            <a:r>
              <a:rPr lang="en-US" sz="1200" dirty="0">
                <a:solidFill>
                  <a:srgbClr val="FF0000"/>
                </a:solidFill>
              </a:rPr>
              <a:t> de las </a:t>
            </a:r>
            <a:r>
              <a:rPr lang="en-US" sz="1200" dirty="0" err="1">
                <a:solidFill>
                  <a:srgbClr val="FF0000"/>
                </a:solidFill>
              </a:rPr>
              <a:t>comunidades</a:t>
            </a:r>
            <a:endParaRPr lang="en-US" sz="1200" dirty="0">
              <a:solidFill>
                <a:srgbClr val="FF0000"/>
              </a:solidFill>
            </a:endParaRPr>
          </a:p>
          <a:p>
            <a:r>
              <a:rPr lang="en-US" sz="1200" dirty="0"/>
              <a:t>States adjust their legislation to favor corporations. </a:t>
            </a:r>
          </a:p>
          <a:p>
            <a:pPr marL="0" indent="0">
              <a:buNone/>
            </a:pPr>
            <a:r>
              <a:rPr lang="en-US" sz="1200" dirty="0">
                <a:solidFill>
                  <a:srgbClr val="FF0000"/>
                </a:solidFill>
              </a:rPr>
              <a:t>Los </a:t>
            </a:r>
            <a:r>
              <a:rPr lang="en-US" sz="1200" dirty="0" err="1">
                <a:solidFill>
                  <a:srgbClr val="FF0000"/>
                </a:solidFill>
              </a:rPr>
              <a:t>Estados</a:t>
            </a:r>
            <a:r>
              <a:rPr lang="en-US" sz="1200" dirty="0">
                <a:solidFill>
                  <a:srgbClr val="FF0000"/>
                </a:solidFill>
              </a:rPr>
              <a:t> </a:t>
            </a:r>
            <a:r>
              <a:rPr lang="en-US" sz="1200" dirty="0" err="1">
                <a:solidFill>
                  <a:srgbClr val="FF0000"/>
                </a:solidFill>
              </a:rPr>
              <a:t>ajustan</a:t>
            </a:r>
            <a:r>
              <a:rPr lang="en-US" sz="1200" dirty="0">
                <a:solidFill>
                  <a:srgbClr val="FF0000"/>
                </a:solidFill>
              </a:rPr>
              <a:t> sus </a:t>
            </a:r>
            <a:r>
              <a:rPr lang="en-US" sz="1200" dirty="0" err="1">
                <a:solidFill>
                  <a:srgbClr val="FF0000"/>
                </a:solidFill>
              </a:rPr>
              <a:t>legiliaciones</a:t>
            </a:r>
            <a:r>
              <a:rPr lang="en-US" sz="1200" dirty="0">
                <a:solidFill>
                  <a:srgbClr val="FF0000"/>
                </a:solidFill>
              </a:rPr>
              <a:t> para </a:t>
            </a:r>
            <a:r>
              <a:rPr lang="en-US" sz="1200" dirty="0" err="1">
                <a:solidFill>
                  <a:srgbClr val="FF0000"/>
                </a:solidFill>
              </a:rPr>
              <a:t>favorecer</a:t>
            </a:r>
            <a:r>
              <a:rPr lang="en-US" sz="1200" dirty="0">
                <a:solidFill>
                  <a:srgbClr val="FF0000"/>
                </a:solidFill>
              </a:rPr>
              <a:t> a las </a:t>
            </a:r>
            <a:r>
              <a:rPr lang="en-US" sz="1200" dirty="0" err="1">
                <a:solidFill>
                  <a:srgbClr val="FF0000"/>
                </a:solidFill>
              </a:rPr>
              <a:t>empresas</a:t>
            </a:r>
            <a:r>
              <a:rPr lang="en-US" sz="1200" dirty="0"/>
              <a:t> </a:t>
            </a:r>
          </a:p>
          <a:p>
            <a:r>
              <a:rPr lang="en-US" sz="1200" dirty="0"/>
              <a:t>Tax reductions for mining companies </a:t>
            </a:r>
          </a:p>
          <a:p>
            <a:pPr marL="0" indent="0">
              <a:buNone/>
            </a:pPr>
            <a:r>
              <a:rPr lang="en-US" sz="1200" dirty="0" err="1">
                <a:solidFill>
                  <a:srgbClr val="FF0000"/>
                </a:solidFill>
              </a:rPr>
              <a:t>Reducción</a:t>
            </a:r>
            <a:r>
              <a:rPr lang="en-US" sz="1200" dirty="0">
                <a:solidFill>
                  <a:srgbClr val="FF0000"/>
                </a:solidFill>
              </a:rPr>
              <a:t> de </a:t>
            </a:r>
            <a:r>
              <a:rPr lang="en-US" sz="1200" dirty="0" err="1">
                <a:solidFill>
                  <a:srgbClr val="FF0000"/>
                </a:solidFill>
              </a:rPr>
              <a:t>impuestos</a:t>
            </a:r>
            <a:r>
              <a:rPr lang="en-US" sz="1200" dirty="0">
                <a:solidFill>
                  <a:srgbClr val="FF0000"/>
                </a:solidFill>
              </a:rPr>
              <a:t> para la </a:t>
            </a:r>
            <a:r>
              <a:rPr lang="en-US" sz="1200" dirty="0" err="1">
                <a:solidFill>
                  <a:srgbClr val="FF0000"/>
                </a:solidFill>
              </a:rPr>
              <a:t>minería</a:t>
            </a:r>
            <a:r>
              <a:rPr lang="en-US" sz="1200" dirty="0">
                <a:solidFill>
                  <a:srgbClr val="FF0000"/>
                </a:solidFill>
              </a:rPr>
              <a:t> </a:t>
            </a:r>
          </a:p>
          <a:p>
            <a:r>
              <a:rPr lang="en-US" sz="1200" dirty="0"/>
              <a:t>Mining projects are being developed in natural reserves and places protected by international legislation. </a:t>
            </a:r>
          </a:p>
          <a:p>
            <a:pPr marL="0" indent="0">
              <a:buNone/>
            </a:pPr>
            <a:r>
              <a:rPr lang="en-US" sz="1200" dirty="0">
                <a:solidFill>
                  <a:srgbClr val="FF0000"/>
                </a:solidFill>
              </a:rPr>
              <a:t>Los </a:t>
            </a:r>
            <a:r>
              <a:rPr lang="en-US" sz="1200" dirty="0" err="1">
                <a:solidFill>
                  <a:srgbClr val="FF0000"/>
                </a:solidFill>
              </a:rPr>
              <a:t>proyectos</a:t>
            </a:r>
            <a:r>
              <a:rPr lang="en-US" sz="1200" dirty="0">
                <a:solidFill>
                  <a:srgbClr val="FF0000"/>
                </a:solidFill>
              </a:rPr>
              <a:t> </a:t>
            </a:r>
            <a:r>
              <a:rPr lang="en-US" sz="1200" dirty="0" err="1">
                <a:solidFill>
                  <a:srgbClr val="FF0000"/>
                </a:solidFill>
              </a:rPr>
              <a:t>mineros</a:t>
            </a:r>
            <a:r>
              <a:rPr lang="en-US" sz="1200" dirty="0">
                <a:solidFill>
                  <a:srgbClr val="FF0000"/>
                </a:solidFill>
              </a:rPr>
              <a:t> se </a:t>
            </a:r>
            <a:r>
              <a:rPr lang="en-US" sz="1200" dirty="0" err="1">
                <a:solidFill>
                  <a:srgbClr val="FF0000"/>
                </a:solidFill>
              </a:rPr>
              <a:t>desarollan</a:t>
            </a:r>
            <a:r>
              <a:rPr lang="en-US" sz="1200" dirty="0">
                <a:solidFill>
                  <a:srgbClr val="FF0000"/>
                </a:solidFill>
              </a:rPr>
              <a:t> en </a:t>
            </a:r>
            <a:r>
              <a:rPr lang="en-US" sz="1200" dirty="0" err="1">
                <a:solidFill>
                  <a:srgbClr val="FF0000"/>
                </a:solidFill>
              </a:rPr>
              <a:t>reservas</a:t>
            </a:r>
            <a:r>
              <a:rPr lang="en-US" sz="1200" dirty="0">
                <a:solidFill>
                  <a:srgbClr val="FF0000"/>
                </a:solidFill>
              </a:rPr>
              <a:t> naturales y </a:t>
            </a:r>
            <a:r>
              <a:rPr lang="en-US" sz="1200" dirty="0" err="1">
                <a:solidFill>
                  <a:srgbClr val="FF0000"/>
                </a:solidFill>
              </a:rPr>
              <a:t>lugares</a:t>
            </a:r>
            <a:r>
              <a:rPr lang="en-US" sz="1200" dirty="0">
                <a:solidFill>
                  <a:srgbClr val="FF0000"/>
                </a:solidFill>
              </a:rPr>
              <a:t> de </a:t>
            </a:r>
            <a:r>
              <a:rPr lang="en-US" sz="1200" dirty="0" err="1">
                <a:solidFill>
                  <a:srgbClr val="FF0000"/>
                </a:solidFill>
              </a:rPr>
              <a:t>proteción</a:t>
            </a:r>
            <a:r>
              <a:rPr lang="en-US" sz="1200" dirty="0">
                <a:solidFill>
                  <a:srgbClr val="FF0000"/>
                </a:solidFill>
              </a:rPr>
              <a:t> </a:t>
            </a:r>
            <a:r>
              <a:rPr lang="en-US" sz="1200" dirty="0" err="1">
                <a:solidFill>
                  <a:srgbClr val="FF0000"/>
                </a:solidFill>
              </a:rPr>
              <a:t>internacional</a:t>
            </a:r>
            <a:r>
              <a:rPr lang="en-US" sz="1200" dirty="0">
                <a:solidFill>
                  <a:srgbClr val="FF0000"/>
                </a:solidFill>
              </a:rPr>
              <a:t> </a:t>
            </a:r>
            <a:endParaRPr lang="en-US" sz="1200" dirty="0"/>
          </a:p>
          <a:p>
            <a:r>
              <a:rPr lang="en-US" sz="1200" dirty="0"/>
              <a:t>They affect the local economy.</a:t>
            </a:r>
            <a:r>
              <a:rPr lang="en-US" sz="1200" dirty="0">
                <a:solidFill>
                  <a:srgbClr val="FF0000"/>
                </a:solidFill>
              </a:rPr>
              <a:t> </a:t>
            </a:r>
          </a:p>
          <a:p>
            <a:pPr marL="0" indent="0">
              <a:buNone/>
            </a:pPr>
            <a:r>
              <a:rPr lang="en-US" sz="1200" dirty="0" err="1">
                <a:solidFill>
                  <a:srgbClr val="FF0000"/>
                </a:solidFill>
              </a:rPr>
              <a:t>Afectan</a:t>
            </a:r>
            <a:r>
              <a:rPr lang="en-US" sz="1200" dirty="0">
                <a:solidFill>
                  <a:srgbClr val="FF0000"/>
                </a:solidFill>
              </a:rPr>
              <a:t> la </a:t>
            </a:r>
            <a:r>
              <a:rPr lang="en-US" sz="1200" dirty="0" err="1">
                <a:solidFill>
                  <a:srgbClr val="FF0000"/>
                </a:solidFill>
              </a:rPr>
              <a:t>economia</a:t>
            </a:r>
            <a:r>
              <a:rPr lang="en-US" sz="1200" dirty="0">
                <a:solidFill>
                  <a:srgbClr val="FF0000"/>
                </a:solidFill>
              </a:rPr>
              <a:t> local</a:t>
            </a:r>
          </a:p>
          <a:p>
            <a:endParaRPr lang="en-US" sz="1200" dirty="0"/>
          </a:p>
        </p:txBody>
      </p:sp>
    </p:spTree>
    <p:extLst>
      <p:ext uri="{BB962C8B-B14F-4D97-AF65-F5344CB8AC3E}">
        <p14:creationId xmlns:p14="http://schemas.microsoft.com/office/powerpoint/2010/main" val="427737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E83EDD4-D43B-48FD-94B4-69E045C41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423" y="5052243"/>
            <a:ext cx="1011392" cy="1520190"/>
          </a:xfrm>
          <a:prstGeom prst="rect">
            <a:avLst/>
          </a:prstGeom>
        </p:spPr>
      </p:pic>
      <p:pic>
        <p:nvPicPr>
          <p:cNvPr id="7" name="Picture 6" descr="Lingkungan png 5 » PNG Image">
            <a:extLst>
              <a:ext uri="{FF2B5EF4-FFF2-40B4-BE49-F238E27FC236}">
                <a16:creationId xmlns:a16="http://schemas.microsoft.com/office/drawing/2014/main" id="{A5FEAB68-9AD3-456E-B761-2506CA63D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995" y="0"/>
            <a:ext cx="1158915" cy="116268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842653B-9EEF-4045-B3F3-A762EA9B4EEE}"/>
              </a:ext>
            </a:extLst>
          </p:cNvPr>
          <p:cNvSpPr txBox="1"/>
          <p:nvPr/>
        </p:nvSpPr>
        <p:spPr>
          <a:xfrm>
            <a:off x="359329" y="810446"/>
            <a:ext cx="5366857" cy="3416320"/>
          </a:xfrm>
          <a:prstGeom prst="rect">
            <a:avLst/>
          </a:prstGeom>
          <a:noFill/>
        </p:spPr>
        <p:txBody>
          <a:bodyPr wrap="square">
            <a:spAutoFit/>
          </a:bodyPr>
          <a:lstStyle/>
          <a:p>
            <a:r>
              <a:rPr lang="en-US" b="1" i="0" dirty="0">
                <a:solidFill>
                  <a:srgbClr val="002060"/>
                </a:solidFill>
                <a:effectLst/>
                <a:latin typeface="Candara" panose="020E0502030303020204" pitchFamily="34" charset="0"/>
              </a:rPr>
              <a:t>Climate Change is the defining issue of our time and we are at a defining moment. </a:t>
            </a:r>
          </a:p>
          <a:p>
            <a:endParaRPr lang="en-US" b="1" i="0" dirty="0">
              <a:solidFill>
                <a:srgbClr val="002060"/>
              </a:solidFill>
              <a:effectLst/>
              <a:latin typeface="Candara" panose="020E0502030303020204" pitchFamily="34" charset="0"/>
            </a:endParaRPr>
          </a:p>
          <a:p>
            <a:r>
              <a:rPr lang="en-US" b="1" i="0" dirty="0">
                <a:solidFill>
                  <a:srgbClr val="002060"/>
                </a:solidFill>
                <a:effectLst/>
                <a:latin typeface="Candara" panose="020E0502030303020204" pitchFamily="34" charset="0"/>
              </a:rPr>
              <a:t>From shifting weather patterns that threaten food production, to rising sea levels that increase the risk of catastrophic flooding, the impacts of climate change are global in scope and unprecedented in scale. </a:t>
            </a:r>
          </a:p>
          <a:p>
            <a:endParaRPr lang="en-US" b="1" dirty="0">
              <a:solidFill>
                <a:srgbClr val="002060"/>
              </a:solidFill>
              <a:latin typeface="Candara" panose="020E0502030303020204" pitchFamily="34" charset="0"/>
            </a:endParaRPr>
          </a:p>
          <a:p>
            <a:r>
              <a:rPr lang="en-US" b="1" i="0" dirty="0">
                <a:solidFill>
                  <a:srgbClr val="002060"/>
                </a:solidFill>
                <a:effectLst/>
                <a:latin typeface="Candara" panose="020E0502030303020204" pitchFamily="34" charset="0"/>
              </a:rPr>
              <a:t>Without drastic action today, adapting to these impacts in the future will be more difficult and costly.</a:t>
            </a:r>
            <a:endParaRPr lang="en-US" b="1" dirty="0">
              <a:solidFill>
                <a:srgbClr val="002060"/>
              </a:solidFill>
              <a:latin typeface="Candara" panose="020E0502030303020204" pitchFamily="34" charset="0"/>
            </a:endParaRPr>
          </a:p>
        </p:txBody>
      </p:sp>
      <p:sp>
        <p:nvSpPr>
          <p:cNvPr id="14" name="TextBox 13">
            <a:extLst>
              <a:ext uri="{FF2B5EF4-FFF2-40B4-BE49-F238E27FC236}">
                <a16:creationId xmlns:a16="http://schemas.microsoft.com/office/drawing/2014/main" id="{FB6A20FC-B4CB-4750-B0BD-602B713C9DC0}"/>
              </a:ext>
            </a:extLst>
          </p:cNvPr>
          <p:cNvSpPr txBox="1"/>
          <p:nvPr/>
        </p:nvSpPr>
        <p:spPr>
          <a:xfrm>
            <a:off x="6465815" y="933060"/>
            <a:ext cx="5568192" cy="3416320"/>
          </a:xfrm>
          <a:prstGeom prst="rect">
            <a:avLst/>
          </a:prstGeom>
          <a:noFill/>
        </p:spPr>
        <p:txBody>
          <a:bodyPr wrap="square">
            <a:spAutoFit/>
          </a:bodyPr>
          <a:lstStyle/>
          <a:p>
            <a:r>
              <a:rPr lang="en-US" b="1" dirty="0">
                <a:solidFill>
                  <a:srgbClr val="7030A0"/>
                </a:solidFill>
                <a:latin typeface="Candara" panose="020E0502030303020204" pitchFamily="34" charset="0"/>
              </a:rPr>
              <a:t>El </a:t>
            </a:r>
            <a:r>
              <a:rPr lang="en-US" b="1" dirty="0" err="1">
                <a:solidFill>
                  <a:srgbClr val="7030A0"/>
                </a:solidFill>
                <a:latin typeface="Candara" panose="020E0502030303020204" pitchFamily="34" charset="0"/>
              </a:rPr>
              <a:t>cambio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climático</a:t>
            </a:r>
            <a:r>
              <a:rPr lang="en-US" b="1" dirty="0">
                <a:solidFill>
                  <a:srgbClr val="7030A0"/>
                </a:solidFill>
                <a:latin typeface="Candara" panose="020E0502030303020204" pitchFamily="34" charset="0"/>
              </a:rPr>
              <a:t> es el </a:t>
            </a:r>
            <a:r>
              <a:rPr lang="en-US" b="1" dirty="0" err="1">
                <a:solidFill>
                  <a:srgbClr val="7030A0"/>
                </a:solidFill>
                <a:latin typeface="Candara" panose="020E0502030303020204" pitchFamily="34" charset="0"/>
              </a:rPr>
              <a:t>tema</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definitivo</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nuestro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tiempo</a:t>
            </a:r>
            <a:r>
              <a:rPr lang="en-US" b="1" dirty="0">
                <a:solidFill>
                  <a:srgbClr val="7030A0"/>
                </a:solidFill>
                <a:latin typeface="Candara" panose="020E0502030303020204" pitchFamily="34" charset="0"/>
              </a:rPr>
              <a:t> y </a:t>
            </a:r>
            <a:r>
              <a:rPr lang="en-US" b="1" dirty="0" err="1">
                <a:solidFill>
                  <a:srgbClr val="7030A0"/>
                </a:solidFill>
                <a:latin typeface="Candara" panose="020E0502030303020204" pitchFamily="34" charset="0"/>
              </a:rPr>
              <a:t>estamos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un </a:t>
            </a:r>
            <a:r>
              <a:rPr lang="en-US" b="1" dirty="0" err="1">
                <a:solidFill>
                  <a:srgbClr val="7030A0"/>
                </a:solidFill>
                <a:latin typeface="Candara" panose="020E0502030303020204" pitchFamily="34" charset="0"/>
              </a:rPr>
              <a:t>momento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decisivo</a:t>
            </a:r>
            <a:r>
              <a:rPr lang="en-US" b="1" dirty="0">
                <a:solidFill>
                  <a:srgbClr val="7030A0"/>
                </a:solidFill>
                <a:latin typeface="Candara" panose="020E0502030303020204" pitchFamily="34" charset="0"/>
              </a:rPr>
              <a:t>. </a:t>
            </a:r>
          </a:p>
          <a:p>
            <a:endParaRPr lang="en-US" b="1" dirty="0">
              <a:solidFill>
                <a:srgbClr val="7030A0"/>
              </a:solidFill>
              <a:latin typeface="Candara" panose="020E0502030303020204" pitchFamily="34" charset="0"/>
            </a:endParaRPr>
          </a:p>
          <a:p>
            <a:r>
              <a:rPr lang="en-US" b="1" dirty="0" err="1">
                <a:solidFill>
                  <a:srgbClr val="7030A0"/>
                </a:solidFill>
                <a:latin typeface="Candara" panose="020E0502030303020204" pitchFamily="34" charset="0"/>
              </a:rPr>
              <a:t>Desde</a:t>
            </a:r>
            <a:r>
              <a:rPr lang="en-US" b="1" dirty="0">
                <a:solidFill>
                  <a:srgbClr val="7030A0"/>
                </a:solidFill>
                <a:latin typeface="Candara" panose="020E0502030303020204" pitchFamily="34" charset="0"/>
              </a:rPr>
              <a:t> los </a:t>
            </a:r>
            <a:r>
              <a:rPr lang="en-US" b="1" dirty="0" err="1">
                <a:solidFill>
                  <a:srgbClr val="7030A0"/>
                </a:solidFill>
                <a:latin typeface="Candara" panose="020E0502030303020204" pitchFamily="34" charset="0"/>
              </a:rPr>
              <a:t>cambios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las </a:t>
            </a:r>
            <a:r>
              <a:rPr lang="en-US" b="1" dirty="0" err="1">
                <a:solidFill>
                  <a:srgbClr val="7030A0"/>
                </a:solidFill>
                <a:latin typeface="Candara" panose="020E0502030303020204" pitchFamily="34" charset="0"/>
              </a:rPr>
              <a:t>pautas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meteorológicas</a:t>
            </a:r>
            <a:r>
              <a:rPr lang="en-US" b="1" dirty="0">
                <a:solidFill>
                  <a:srgbClr val="7030A0"/>
                </a:solidFill>
                <a:latin typeface="Candara" panose="020E0502030303020204" pitchFamily="34" charset="0"/>
              </a:rPr>
              <a:t> que </a:t>
            </a:r>
            <a:r>
              <a:rPr lang="en-US" b="1" dirty="0" err="1">
                <a:solidFill>
                  <a:srgbClr val="7030A0"/>
                </a:solidFill>
                <a:latin typeface="Candara" panose="020E0502030303020204" pitchFamily="34" charset="0"/>
              </a:rPr>
              <a:t>amenazan</a:t>
            </a:r>
            <a:r>
              <a:rPr lang="en-US" b="1" dirty="0">
                <a:solidFill>
                  <a:srgbClr val="7030A0"/>
                </a:solidFill>
                <a:latin typeface="Candara" panose="020E0502030303020204" pitchFamily="34" charset="0"/>
              </a:rPr>
              <a:t> la </a:t>
            </a:r>
            <a:r>
              <a:rPr lang="en-US" b="1" dirty="0" err="1">
                <a:solidFill>
                  <a:srgbClr val="7030A0"/>
                </a:solidFill>
                <a:latin typeface="Candara" panose="020E0502030303020204" pitchFamily="34" charset="0"/>
              </a:rPr>
              <a:t>producción</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alimentos</a:t>
            </a:r>
            <a:r>
              <a:rPr lang="en-US" b="1" dirty="0">
                <a:solidFill>
                  <a:srgbClr val="7030A0"/>
                </a:solidFill>
                <a:latin typeface="Candara" panose="020E0502030303020204" pitchFamily="34" charset="0"/>
              </a:rPr>
              <a:t> hasta la </a:t>
            </a:r>
            <a:r>
              <a:rPr lang="en-US" b="1" dirty="0" err="1">
                <a:solidFill>
                  <a:srgbClr val="7030A0"/>
                </a:solidFill>
                <a:latin typeface="Candara" panose="020E0502030303020204" pitchFamily="34" charset="0"/>
              </a:rPr>
              <a:t>elevación</a:t>
            </a:r>
            <a:r>
              <a:rPr lang="en-US" b="1" dirty="0">
                <a:solidFill>
                  <a:srgbClr val="7030A0"/>
                </a:solidFill>
                <a:latin typeface="Candara" panose="020E0502030303020204" pitchFamily="34" charset="0"/>
              </a:rPr>
              <a:t> del </a:t>
            </a:r>
            <a:r>
              <a:rPr lang="en-US" b="1" dirty="0" err="1">
                <a:solidFill>
                  <a:srgbClr val="7030A0"/>
                </a:solidFill>
                <a:latin typeface="Candara" panose="020E0502030303020204" pitchFamily="34" charset="0"/>
              </a:rPr>
              <a:t>nivel</a:t>
            </a:r>
            <a:r>
              <a:rPr lang="en-US" b="1" dirty="0">
                <a:solidFill>
                  <a:srgbClr val="7030A0"/>
                </a:solidFill>
                <a:latin typeface="Candara" panose="020E0502030303020204" pitchFamily="34" charset="0"/>
              </a:rPr>
              <a:t> del mar que </a:t>
            </a:r>
            <a:r>
              <a:rPr lang="en-US" b="1" dirty="0" err="1">
                <a:solidFill>
                  <a:srgbClr val="7030A0"/>
                </a:solidFill>
                <a:latin typeface="Candara" panose="020E0502030303020204" pitchFamily="34" charset="0"/>
              </a:rPr>
              <a:t>aumenta</a:t>
            </a:r>
            <a:r>
              <a:rPr lang="en-US" b="1" dirty="0">
                <a:solidFill>
                  <a:srgbClr val="7030A0"/>
                </a:solidFill>
                <a:latin typeface="Candara" panose="020E0502030303020204" pitchFamily="34" charset="0"/>
              </a:rPr>
              <a:t> el </a:t>
            </a:r>
            <a:r>
              <a:rPr lang="en-US" b="1" dirty="0" err="1">
                <a:solidFill>
                  <a:srgbClr val="7030A0"/>
                </a:solidFill>
                <a:latin typeface="Candara" panose="020E0502030303020204" pitchFamily="34" charset="0"/>
              </a:rPr>
              <a:t>riesgo</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inundaciones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catastróficas</a:t>
            </a:r>
            <a:r>
              <a:rPr lang="en-US" b="1" dirty="0">
                <a:solidFill>
                  <a:srgbClr val="7030A0"/>
                </a:solidFill>
                <a:latin typeface="Candara" panose="020E0502030303020204" pitchFamily="34" charset="0"/>
              </a:rPr>
              <a:t>, los </a:t>
            </a:r>
            <a:r>
              <a:rPr lang="en-US" b="1" dirty="0" err="1">
                <a:solidFill>
                  <a:srgbClr val="7030A0"/>
                </a:solidFill>
                <a:latin typeface="Candara" panose="020E0502030303020204" pitchFamily="34" charset="0"/>
              </a:rPr>
              <a:t>efectos</a:t>
            </a:r>
            <a:r>
              <a:rPr lang="en-US" b="1" dirty="0">
                <a:solidFill>
                  <a:srgbClr val="7030A0"/>
                </a:solidFill>
                <a:latin typeface="Candara" panose="020E0502030303020204" pitchFamily="34" charset="0"/>
              </a:rPr>
              <a:t> del </a:t>
            </a:r>
            <a:r>
              <a:rPr lang="en-US" b="1" dirty="0" err="1">
                <a:solidFill>
                  <a:srgbClr val="7030A0"/>
                </a:solidFill>
                <a:latin typeface="Candara" panose="020E0502030303020204" pitchFamily="34" charset="0"/>
              </a:rPr>
              <a:t>cambio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climático</a:t>
            </a:r>
            <a:r>
              <a:rPr lang="en-US" b="1" dirty="0">
                <a:solidFill>
                  <a:srgbClr val="7030A0"/>
                </a:solidFill>
                <a:latin typeface="Candara" panose="020E0502030303020204" pitchFamily="34" charset="0"/>
              </a:rPr>
              <a:t> son de </a:t>
            </a:r>
            <a:r>
              <a:rPr lang="en-US" b="1" dirty="0" err="1">
                <a:solidFill>
                  <a:srgbClr val="7030A0"/>
                </a:solidFill>
                <a:latin typeface="Candara" panose="020E0502030303020204" pitchFamily="34" charset="0"/>
              </a:rPr>
              <a:t>alcance</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mundial</a:t>
            </a:r>
            <a:r>
              <a:rPr lang="en-US" b="1" dirty="0">
                <a:solidFill>
                  <a:srgbClr val="7030A0"/>
                </a:solidFill>
                <a:latin typeface="Candara" panose="020E0502030303020204" pitchFamily="34" charset="0"/>
              </a:rPr>
              <a:t> y de una </a:t>
            </a:r>
            <a:r>
              <a:rPr lang="en-US" b="1" dirty="0" err="1">
                <a:solidFill>
                  <a:srgbClr val="7030A0"/>
                </a:solidFill>
                <a:latin typeface="Candara" panose="020E0502030303020204" pitchFamily="34" charset="0"/>
              </a:rPr>
              <a:t>escala</a:t>
            </a:r>
            <a:r>
              <a:rPr lang="en-US" b="1" dirty="0">
                <a:solidFill>
                  <a:srgbClr val="7030A0"/>
                </a:solidFill>
                <a:latin typeface="Candara" panose="020E0502030303020204" pitchFamily="34" charset="0"/>
              </a:rPr>
              <a:t> sin </a:t>
            </a:r>
            <a:r>
              <a:rPr lang="en-US" b="1" dirty="0" err="1">
                <a:solidFill>
                  <a:srgbClr val="7030A0"/>
                </a:solidFill>
                <a:latin typeface="Candara" panose="020E0502030303020204" pitchFamily="34" charset="0"/>
              </a:rPr>
              <a:t>precedentes</a:t>
            </a:r>
            <a:r>
              <a:rPr lang="en-US" b="1" dirty="0">
                <a:solidFill>
                  <a:srgbClr val="7030A0"/>
                </a:solidFill>
                <a:latin typeface="Candara" panose="020E0502030303020204" pitchFamily="34" charset="0"/>
              </a:rPr>
              <a:t>. </a:t>
            </a:r>
          </a:p>
          <a:p>
            <a:endParaRPr lang="en-US" b="1" dirty="0">
              <a:solidFill>
                <a:srgbClr val="7030A0"/>
              </a:solidFill>
              <a:latin typeface="Candara" panose="020E0502030303020204" pitchFamily="34" charset="0"/>
            </a:endParaRPr>
          </a:p>
          <a:p>
            <a:r>
              <a:rPr lang="en-US" b="1" dirty="0">
                <a:solidFill>
                  <a:srgbClr val="7030A0"/>
                </a:solidFill>
                <a:latin typeface="Candara" panose="020E0502030303020204" pitchFamily="34" charset="0"/>
              </a:rPr>
              <a:t>Si no se toman </a:t>
            </a:r>
            <a:r>
              <a:rPr lang="en-US" b="1" dirty="0" err="1">
                <a:solidFill>
                  <a:srgbClr val="7030A0"/>
                </a:solidFill>
                <a:latin typeface="Candara" panose="020E0502030303020204" pitchFamily="34" charset="0"/>
              </a:rPr>
              <a:t>medidas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drásticas</a:t>
            </a:r>
            <a:r>
              <a:rPr lang="en-US" b="1" dirty="0">
                <a:solidFill>
                  <a:srgbClr val="7030A0"/>
                </a:solidFill>
                <a:latin typeface="Candara" panose="020E0502030303020204" pitchFamily="34" charset="0"/>
              </a:rPr>
              <a:t> hoy, la </a:t>
            </a:r>
            <a:r>
              <a:rPr lang="en-US" b="1" dirty="0" err="1">
                <a:solidFill>
                  <a:srgbClr val="7030A0"/>
                </a:solidFill>
                <a:latin typeface="Candara" panose="020E0502030303020204" pitchFamily="34" charset="0"/>
              </a:rPr>
              <a:t>adaptación</a:t>
            </a:r>
            <a:r>
              <a:rPr lang="en-US" b="1" dirty="0">
                <a:solidFill>
                  <a:srgbClr val="7030A0"/>
                </a:solidFill>
                <a:latin typeface="Candara" panose="020E0502030303020204" pitchFamily="34" charset="0"/>
              </a:rPr>
              <a:t> a </a:t>
            </a:r>
            <a:r>
              <a:rPr lang="en-US" b="1" dirty="0" err="1">
                <a:solidFill>
                  <a:srgbClr val="7030A0"/>
                </a:solidFill>
                <a:latin typeface="Candara" panose="020E0502030303020204" pitchFamily="34" charset="0"/>
              </a:rPr>
              <a:t>estos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impactos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el </a:t>
            </a:r>
            <a:r>
              <a:rPr lang="en-US" b="1" dirty="0" err="1">
                <a:solidFill>
                  <a:srgbClr val="7030A0"/>
                </a:solidFill>
                <a:latin typeface="Candara" panose="020E0502030303020204" pitchFamily="34" charset="0"/>
              </a:rPr>
              <a:t>futuro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será</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más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difícil</a:t>
            </a:r>
            <a:r>
              <a:rPr lang="en-US" b="1" dirty="0">
                <a:solidFill>
                  <a:srgbClr val="7030A0"/>
                </a:solidFill>
                <a:latin typeface="Candara" panose="020E0502030303020204" pitchFamily="34" charset="0"/>
              </a:rPr>
              <a:t> y </a:t>
            </a:r>
            <a:r>
              <a:rPr lang="en-US" b="1" dirty="0" err="1">
                <a:solidFill>
                  <a:srgbClr val="7030A0"/>
                </a:solidFill>
                <a:latin typeface="Candara" panose="020E0502030303020204" pitchFamily="34" charset="0"/>
              </a:rPr>
              <a:t>costosa</a:t>
            </a:r>
            <a:endParaRPr lang="en-US" b="1" dirty="0">
              <a:solidFill>
                <a:srgbClr val="7030A0"/>
              </a:solidFill>
              <a:latin typeface="Candara" panose="020E0502030303020204" pitchFamily="34" charset="0"/>
            </a:endParaRPr>
          </a:p>
        </p:txBody>
      </p:sp>
      <p:sp>
        <p:nvSpPr>
          <p:cNvPr id="16" name="TextBox 15">
            <a:extLst>
              <a:ext uri="{FF2B5EF4-FFF2-40B4-BE49-F238E27FC236}">
                <a16:creationId xmlns:a16="http://schemas.microsoft.com/office/drawing/2014/main" id="{50FDD972-D55A-47EB-9FFC-8D7541B1B51C}"/>
              </a:ext>
            </a:extLst>
          </p:cNvPr>
          <p:cNvSpPr txBox="1"/>
          <p:nvPr/>
        </p:nvSpPr>
        <p:spPr>
          <a:xfrm>
            <a:off x="359329" y="4306324"/>
            <a:ext cx="5075782" cy="2400657"/>
          </a:xfrm>
          <a:prstGeom prst="rect">
            <a:avLst/>
          </a:prstGeom>
          <a:noFill/>
        </p:spPr>
        <p:txBody>
          <a:bodyPr wrap="square">
            <a:spAutoFit/>
          </a:bodyPr>
          <a:lstStyle/>
          <a:p>
            <a:pPr algn="l"/>
            <a:r>
              <a:rPr lang="en-US" sz="2400" b="1" i="0" dirty="0">
                <a:solidFill>
                  <a:schemeClr val="tx2"/>
                </a:solidFill>
                <a:effectLst/>
                <a:latin typeface="Roboto"/>
              </a:rPr>
              <a:t>Paris Agreement</a:t>
            </a:r>
          </a:p>
          <a:p>
            <a:pPr algn="l"/>
            <a:r>
              <a:rPr lang="en-US" b="1" i="0" dirty="0">
                <a:solidFill>
                  <a:srgbClr val="00B050"/>
                </a:solidFill>
                <a:effectLst/>
                <a:latin typeface="Roboto"/>
              </a:rPr>
              <a:t>At the Conference of Parties (COP) -  21 in 2015, reached a landmark agreement to combat climate change and to accelerate and intensify the actions and investments needed for a sustainable low carbon future.</a:t>
            </a:r>
          </a:p>
          <a:p>
            <a:pPr algn="l"/>
            <a:endParaRPr lang="en-US" b="1" i="0" dirty="0">
              <a:solidFill>
                <a:srgbClr val="00B050"/>
              </a:solidFill>
              <a:effectLst/>
              <a:latin typeface="Roboto"/>
            </a:endParaRPr>
          </a:p>
          <a:p>
            <a:pPr algn="l"/>
            <a:r>
              <a:rPr lang="en-US" b="1" dirty="0" err="1">
                <a:solidFill>
                  <a:srgbClr val="00B050"/>
                </a:solidFill>
                <a:latin typeface="Roboto"/>
              </a:rPr>
              <a:t>Laudato</a:t>
            </a:r>
            <a:r>
              <a:rPr lang="en-US" b="1" dirty="0">
                <a:solidFill>
                  <a:srgbClr val="00B050"/>
                </a:solidFill>
                <a:latin typeface="Roboto"/>
              </a:rPr>
              <a:t> Si</a:t>
            </a:r>
            <a:endParaRPr lang="en-US" b="1" i="0" dirty="0">
              <a:solidFill>
                <a:srgbClr val="00B050"/>
              </a:solidFill>
              <a:effectLst/>
              <a:latin typeface="Roboto"/>
            </a:endParaRPr>
          </a:p>
        </p:txBody>
      </p:sp>
      <p:sp>
        <p:nvSpPr>
          <p:cNvPr id="18" name="TextBox 17">
            <a:extLst>
              <a:ext uri="{FF2B5EF4-FFF2-40B4-BE49-F238E27FC236}">
                <a16:creationId xmlns:a16="http://schemas.microsoft.com/office/drawing/2014/main" id="{22E83BEA-A8CB-4C4C-8859-A97427D1D0ED}"/>
              </a:ext>
            </a:extLst>
          </p:cNvPr>
          <p:cNvSpPr txBox="1"/>
          <p:nvPr/>
        </p:nvSpPr>
        <p:spPr>
          <a:xfrm>
            <a:off x="6617794" y="4512499"/>
            <a:ext cx="5214877" cy="2400657"/>
          </a:xfrm>
          <a:prstGeom prst="rect">
            <a:avLst/>
          </a:prstGeom>
          <a:noFill/>
        </p:spPr>
        <p:txBody>
          <a:bodyPr wrap="square">
            <a:spAutoFit/>
          </a:bodyPr>
          <a:lstStyle/>
          <a:p>
            <a:r>
              <a:rPr lang="en-US" sz="2400" b="1" dirty="0">
                <a:solidFill>
                  <a:schemeClr val="accent6">
                    <a:lumMod val="50000"/>
                  </a:schemeClr>
                </a:solidFill>
              </a:rPr>
              <a:t>El </a:t>
            </a:r>
            <a:r>
              <a:rPr lang="en-US" sz="2400" b="1" dirty="0" err="1">
                <a:solidFill>
                  <a:schemeClr val="accent6">
                    <a:lumMod val="50000"/>
                  </a:schemeClr>
                </a:solidFill>
              </a:rPr>
              <a:t>Acuerdo</a:t>
            </a:r>
            <a:r>
              <a:rPr lang="en-US" sz="2400" b="1" dirty="0">
                <a:solidFill>
                  <a:schemeClr val="accent6">
                    <a:lumMod val="50000"/>
                  </a:schemeClr>
                </a:solidFill>
              </a:rPr>
              <a:t> de </a:t>
            </a:r>
            <a:r>
              <a:rPr lang="en-US" sz="2400" b="1" dirty="0" err="1">
                <a:solidFill>
                  <a:schemeClr val="accent6">
                    <a:lumMod val="50000"/>
                  </a:schemeClr>
                </a:solidFill>
              </a:rPr>
              <a:t>París</a:t>
            </a:r>
            <a:endParaRPr lang="en-US" sz="2400" b="1" dirty="0">
              <a:solidFill>
                <a:schemeClr val="accent6">
                  <a:lumMod val="50000"/>
                </a:schemeClr>
              </a:solidFill>
            </a:endParaRPr>
          </a:p>
          <a:p>
            <a:r>
              <a:rPr lang="en-US" b="1" dirty="0" err="1">
                <a:solidFill>
                  <a:schemeClr val="accent6">
                    <a:lumMod val="50000"/>
                  </a:schemeClr>
                </a:solidFill>
              </a:rPr>
              <a:t>En</a:t>
            </a:r>
            <a:r>
              <a:rPr lang="en-US" b="1" dirty="0">
                <a:solidFill>
                  <a:schemeClr val="accent6">
                    <a:lumMod val="50000"/>
                  </a:schemeClr>
                </a:solidFill>
              </a:rPr>
              <a:t> la </a:t>
            </a:r>
            <a:r>
              <a:rPr lang="en-US" b="1" dirty="0" err="1">
                <a:solidFill>
                  <a:schemeClr val="accent6">
                    <a:lumMod val="50000"/>
                  </a:schemeClr>
                </a:solidFill>
              </a:rPr>
              <a:t>Conferencia</a:t>
            </a:r>
            <a:r>
              <a:rPr lang="en-US" b="1" dirty="0">
                <a:solidFill>
                  <a:schemeClr val="accent6">
                    <a:lumMod val="50000"/>
                  </a:schemeClr>
                </a:solidFill>
              </a:rPr>
              <a:t> de las </a:t>
            </a:r>
            <a:r>
              <a:rPr lang="en-US" b="1" dirty="0" err="1">
                <a:solidFill>
                  <a:schemeClr val="accent6">
                    <a:lumMod val="50000"/>
                  </a:schemeClr>
                </a:solidFill>
              </a:rPr>
              <a:t>Partes</a:t>
            </a:r>
            <a:r>
              <a:rPr lang="en-US" b="1" dirty="0">
                <a:solidFill>
                  <a:schemeClr val="accent6">
                    <a:lumMod val="50000"/>
                  </a:schemeClr>
                </a:solidFill>
              </a:rPr>
              <a:t> (COP) - 21 </a:t>
            </a:r>
            <a:r>
              <a:rPr lang="en-US" b="1" dirty="0" err="1">
                <a:solidFill>
                  <a:schemeClr val="accent6">
                    <a:lumMod val="50000"/>
                  </a:schemeClr>
                </a:solidFill>
              </a:rPr>
              <a:t>en</a:t>
            </a:r>
            <a:r>
              <a:rPr lang="en-US" b="1" dirty="0">
                <a:solidFill>
                  <a:schemeClr val="accent6">
                    <a:lumMod val="50000"/>
                  </a:schemeClr>
                </a:solidFill>
              </a:rPr>
              <a:t> 2015, se </a:t>
            </a:r>
            <a:r>
              <a:rPr lang="en-US" b="1" dirty="0" err="1">
                <a:solidFill>
                  <a:schemeClr val="accent6">
                    <a:lumMod val="50000"/>
                  </a:schemeClr>
                </a:solidFill>
              </a:rPr>
              <a:t>llegó</a:t>
            </a:r>
            <a:r>
              <a:rPr lang="en-US" b="1" dirty="0">
                <a:solidFill>
                  <a:schemeClr val="accent6">
                    <a:lumMod val="50000"/>
                  </a:schemeClr>
                </a:solidFill>
              </a:rPr>
              <a:t> a un </a:t>
            </a:r>
            <a:r>
              <a:rPr lang="en-US" b="1" dirty="0" err="1">
                <a:solidFill>
                  <a:schemeClr val="accent6">
                    <a:lumMod val="50000"/>
                  </a:schemeClr>
                </a:solidFill>
              </a:rPr>
              <a:t>acuerdo</a:t>
            </a:r>
            <a:r>
              <a:rPr lang="en-US" b="1" dirty="0">
                <a:solidFill>
                  <a:schemeClr val="accent6">
                    <a:lumMod val="50000"/>
                  </a:schemeClr>
                </a:solidFill>
              </a:rPr>
              <a:t> </a:t>
            </a:r>
            <a:r>
              <a:rPr lang="en-US" b="1" dirty="0" err="1">
                <a:solidFill>
                  <a:schemeClr val="accent6">
                    <a:lumMod val="50000"/>
                  </a:schemeClr>
                </a:solidFill>
              </a:rPr>
              <a:t>histórico</a:t>
            </a:r>
            <a:r>
              <a:rPr lang="en-US" b="1" dirty="0">
                <a:solidFill>
                  <a:schemeClr val="accent6">
                    <a:lumMod val="50000"/>
                  </a:schemeClr>
                </a:solidFill>
              </a:rPr>
              <a:t> para </a:t>
            </a:r>
            <a:r>
              <a:rPr lang="en-US" b="1" dirty="0" err="1">
                <a:solidFill>
                  <a:schemeClr val="accent6">
                    <a:lumMod val="50000"/>
                  </a:schemeClr>
                </a:solidFill>
              </a:rPr>
              <a:t>combatir</a:t>
            </a:r>
            <a:r>
              <a:rPr lang="en-US" b="1" dirty="0">
                <a:solidFill>
                  <a:schemeClr val="accent6">
                    <a:lumMod val="50000"/>
                  </a:schemeClr>
                </a:solidFill>
              </a:rPr>
              <a:t> el </a:t>
            </a:r>
            <a:r>
              <a:rPr lang="en-US" b="1" dirty="0" err="1">
                <a:solidFill>
                  <a:schemeClr val="accent6">
                    <a:lumMod val="50000"/>
                  </a:schemeClr>
                </a:solidFill>
              </a:rPr>
              <a:t>cambio</a:t>
            </a:r>
            <a:r>
              <a:rPr lang="en-US" b="1" dirty="0">
                <a:solidFill>
                  <a:schemeClr val="accent6">
                    <a:lumMod val="50000"/>
                  </a:schemeClr>
                </a:solidFill>
              </a:rPr>
              <a:t> </a:t>
            </a:r>
            <a:r>
              <a:rPr lang="en-US" b="1" dirty="0" err="1">
                <a:solidFill>
                  <a:schemeClr val="accent6">
                    <a:lumMod val="50000"/>
                  </a:schemeClr>
                </a:solidFill>
              </a:rPr>
              <a:t>climático</a:t>
            </a:r>
            <a:r>
              <a:rPr lang="en-US" b="1" dirty="0">
                <a:solidFill>
                  <a:schemeClr val="accent6">
                    <a:lumMod val="50000"/>
                  </a:schemeClr>
                </a:solidFill>
              </a:rPr>
              <a:t> y </a:t>
            </a:r>
            <a:r>
              <a:rPr lang="en-US" b="1" dirty="0" err="1">
                <a:solidFill>
                  <a:schemeClr val="accent6">
                    <a:lumMod val="50000"/>
                  </a:schemeClr>
                </a:solidFill>
              </a:rPr>
              <a:t>acelerar</a:t>
            </a:r>
            <a:r>
              <a:rPr lang="en-US" b="1" dirty="0">
                <a:solidFill>
                  <a:schemeClr val="accent6">
                    <a:lumMod val="50000"/>
                  </a:schemeClr>
                </a:solidFill>
              </a:rPr>
              <a:t> e </a:t>
            </a:r>
            <a:r>
              <a:rPr lang="en-US" b="1" dirty="0" err="1">
                <a:solidFill>
                  <a:schemeClr val="accent6">
                    <a:lumMod val="50000"/>
                  </a:schemeClr>
                </a:solidFill>
              </a:rPr>
              <a:t>intensificar</a:t>
            </a:r>
            <a:r>
              <a:rPr lang="en-US" b="1" dirty="0">
                <a:solidFill>
                  <a:schemeClr val="accent6">
                    <a:lumMod val="50000"/>
                  </a:schemeClr>
                </a:solidFill>
              </a:rPr>
              <a:t> las </a:t>
            </a:r>
            <a:r>
              <a:rPr lang="en-US" b="1" dirty="0" err="1">
                <a:solidFill>
                  <a:schemeClr val="accent6">
                    <a:lumMod val="50000"/>
                  </a:schemeClr>
                </a:solidFill>
              </a:rPr>
              <a:t>acciones</a:t>
            </a:r>
            <a:r>
              <a:rPr lang="en-US" b="1" dirty="0">
                <a:solidFill>
                  <a:schemeClr val="accent6">
                    <a:lumMod val="50000"/>
                  </a:schemeClr>
                </a:solidFill>
              </a:rPr>
              <a:t> e </a:t>
            </a:r>
            <a:r>
              <a:rPr lang="en-US" b="1" dirty="0" err="1">
                <a:solidFill>
                  <a:schemeClr val="accent6">
                    <a:lumMod val="50000"/>
                  </a:schemeClr>
                </a:solidFill>
              </a:rPr>
              <a:t>inversiones</a:t>
            </a:r>
            <a:r>
              <a:rPr lang="en-US" b="1" dirty="0">
                <a:solidFill>
                  <a:schemeClr val="accent6">
                    <a:lumMod val="50000"/>
                  </a:schemeClr>
                </a:solidFill>
              </a:rPr>
              <a:t> </a:t>
            </a:r>
            <a:r>
              <a:rPr lang="en-US" b="1" dirty="0" err="1">
                <a:solidFill>
                  <a:schemeClr val="accent6">
                    <a:lumMod val="50000"/>
                  </a:schemeClr>
                </a:solidFill>
              </a:rPr>
              <a:t>necesarias</a:t>
            </a:r>
            <a:r>
              <a:rPr lang="en-US" b="1" dirty="0">
                <a:solidFill>
                  <a:schemeClr val="accent6">
                    <a:lumMod val="50000"/>
                  </a:schemeClr>
                </a:solidFill>
              </a:rPr>
              <a:t> para un </a:t>
            </a:r>
            <a:r>
              <a:rPr lang="en-US" b="1" dirty="0" err="1">
                <a:solidFill>
                  <a:schemeClr val="accent6">
                    <a:lumMod val="50000"/>
                  </a:schemeClr>
                </a:solidFill>
              </a:rPr>
              <a:t>futuro</a:t>
            </a:r>
            <a:r>
              <a:rPr lang="en-US" b="1" dirty="0">
                <a:solidFill>
                  <a:schemeClr val="accent6">
                    <a:lumMod val="50000"/>
                  </a:schemeClr>
                </a:solidFill>
              </a:rPr>
              <a:t> </a:t>
            </a:r>
            <a:r>
              <a:rPr lang="en-US" b="1" dirty="0" err="1">
                <a:solidFill>
                  <a:schemeClr val="accent6">
                    <a:lumMod val="50000"/>
                  </a:schemeClr>
                </a:solidFill>
              </a:rPr>
              <a:t>sostenible</a:t>
            </a:r>
            <a:r>
              <a:rPr lang="en-US" b="1" dirty="0">
                <a:solidFill>
                  <a:schemeClr val="accent6">
                    <a:lumMod val="50000"/>
                  </a:schemeClr>
                </a:solidFill>
              </a:rPr>
              <a:t> con </a:t>
            </a:r>
            <a:r>
              <a:rPr lang="en-US" b="1" dirty="0" err="1">
                <a:solidFill>
                  <a:schemeClr val="accent6">
                    <a:lumMod val="50000"/>
                  </a:schemeClr>
                </a:solidFill>
              </a:rPr>
              <a:t>bajas</a:t>
            </a:r>
            <a:r>
              <a:rPr lang="en-US" b="1" dirty="0">
                <a:solidFill>
                  <a:schemeClr val="accent6">
                    <a:lumMod val="50000"/>
                  </a:schemeClr>
                </a:solidFill>
              </a:rPr>
              <a:t> </a:t>
            </a:r>
            <a:r>
              <a:rPr lang="en-US" b="1" dirty="0" err="1">
                <a:solidFill>
                  <a:schemeClr val="accent6">
                    <a:lumMod val="50000"/>
                  </a:schemeClr>
                </a:solidFill>
              </a:rPr>
              <a:t>emisiones</a:t>
            </a:r>
            <a:r>
              <a:rPr lang="en-US" b="1" dirty="0">
                <a:solidFill>
                  <a:schemeClr val="accent6">
                    <a:lumMod val="50000"/>
                  </a:schemeClr>
                </a:solidFill>
              </a:rPr>
              <a:t> de </a:t>
            </a:r>
            <a:r>
              <a:rPr lang="en-US" b="1" dirty="0" err="1">
                <a:solidFill>
                  <a:schemeClr val="accent6">
                    <a:lumMod val="50000"/>
                  </a:schemeClr>
                </a:solidFill>
              </a:rPr>
              <a:t>carbono</a:t>
            </a:r>
            <a:r>
              <a:rPr lang="en-US" b="1" dirty="0">
                <a:solidFill>
                  <a:schemeClr val="accent6">
                    <a:lumMod val="50000"/>
                  </a:schemeClr>
                </a:solidFill>
              </a:rPr>
              <a:t>.</a:t>
            </a:r>
          </a:p>
          <a:p>
            <a:endParaRPr lang="en-US" b="1" dirty="0">
              <a:solidFill>
                <a:schemeClr val="accent6">
                  <a:lumMod val="50000"/>
                </a:schemeClr>
              </a:solidFill>
            </a:endParaRPr>
          </a:p>
          <a:p>
            <a:r>
              <a:rPr lang="en-US" b="1" dirty="0" err="1">
                <a:solidFill>
                  <a:schemeClr val="accent6">
                    <a:lumMod val="50000"/>
                  </a:schemeClr>
                </a:solidFill>
              </a:rPr>
              <a:t>Laudato</a:t>
            </a:r>
            <a:r>
              <a:rPr lang="en-US" b="1" dirty="0">
                <a:solidFill>
                  <a:schemeClr val="accent6">
                    <a:lumMod val="50000"/>
                  </a:schemeClr>
                </a:solidFill>
              </a:rPr>
              <a:t> </a:t>
            </a:r>
            <a:r>
              <a:rPr lang="en-US" b="1" dirty="0" err="1">
                <a:solidFill>
                  <a:schemeClr val="accent6">
                    <a:lumMod val="50000"/>
                  </a:schemeClr>
                </a:solidFill>
              </a:rPr>
              <a:t>si</a:t>
            </a:r>
            <a:r>
              <a:rPr lang="en-US" b="1" dirty="0">
                <a:solidFill>
                  <a:schemeClr val="accent6">
                    <a:lumMod val="50000"/>
                  </a:schemeClr>
                </a:solidFill>
              </a:rPr>
              <a:t>.</a:t>
            </a:r>
          </a:p>
        </p:txBody>
      </p:sp>
    </p:spTree>
    <p:extLst>
      <p:ext uri="{BB962C8B-B14F-4D97-AF65-F5344CB8AC3E}">
        <p14:creationId xmlns:p14="http://schemas.microsoft.com/office/powerpoint/2010/main" val="255397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9920A8-7D90-4F17-9658-554250EBCF67}"/>
              </a:ext>
            </a:extLst>
          </p:cNvPr>
          <p:cNvSpPr txBox="1"/>
          <p:nvPr/>
        </p:nvSpPr>
        <p:spPr>
          <a:xfrm>
            <a:off x="673216" y="3381925"/>
            <a:ext cx="5168319" cy="2585323"/>
          </a:xfrm>
          <a:prstGeom prst="rect">
            <a:avLst/>
          </a:prstGeom>
          <a:noFill/>
        </p:spPr>
        <p:txBody>
          <a:bodyPr wrap="square">
            <a:spAutoFit/>
          </a:bodyPr>
          <a:lstStyle/>
          <a:p>
            <a:r>
              <a:rPr lang="en-US" b="1" i="0" dirty="0">
                <a:solidFill>
                  <a:schemeClr val="accent6">
                    <a:lumMod val="50000"/>
                  </a:schemeClr>
                </a:solidFill>
                <a:effectLst/>
                <a:latin typeface="Candara" panose="020E0502030303020204" pitchFamily="34" charset="0"/>
              </a:rPr>
              <a:t>FAITH FOR EARTH – initiative of </a:t>
            </a:r>
            <a:r>
              <a:rPr lang="en-US" b="1" dirty="0">
                <a:solidFill>
                  <a:schemeClr val="accent6">
                    <a:lumMod val="50000"/>
                  </a:schemeClr>
                </a:solidFill>
                <a:latin typeface="Candara" panose="020E0502030303020204" pitchFamily="34" charset="0"/>
              </a:rPr>
              <a:t>UNEP</a:t>
            </a:r>
          </a:p>
          <a:p>
            <a:r>
              <a:rPr lang="en-US" b="1" i="0" dirty="0">
                <a:solidFill>
                  <a:schemeClr val="accent6">
                    <a:lumMod val="50000"/>
                  </a:schemeClr>
                </a:solidFill>
                <a:effectLst/>
                <a:latin typeface="Candara" panose="020E0502030303020204" pitchFamily="34" charset="0"/>
              </a:rPr>
              <a:t>Faith-based organizations have been recognized as key players in eradicating poverty, improving people’s health, protecting the environment and working toward sustainable development. </a:t>
            </a:r>
          </a:p>
          <a:p>
            <a:endParaRPr lang="en-US" b="1" dirty="0">
              <a:solidFill>
                <a:schemeClr val="accent6">
                  <a:lumMod val="50000"/>
                </a:schemeClr>
              </a:solidFill>
              <a:latin typeface="Candara" panose="020E0502030303020204" pitchFamily="34" charset="0"/>
            </a:endParaRPr>
          </a:p>
          <a:p>
            <a:r>
              <a:rPr lang="en-US" b="1" dirty="0">
                <a:solidFill>
                  <a:schemeClr val="accent6">
                    <a:lumMod val="50000"/>
                  </a:schemeClr>
                </a:solidFill>
                <a:latin typeface="Candara" panose="020E0502030303020204" pitchFamily="34" charset="0"/>
              </a:rPr>
              <a:t>CONVENTION ON BIOLOGICAL DIVERSITY ALLIANCE – CBDA</a:t>
            </a:r>
          </a:p>
          <a:p>
            <a:r>
              <a:rPr lang="en-US" b="1" dirty="0">
                <a:solidFill>
                  <a:schemeClr val="accent6">
                    <a:lumMod val="50000"/>
                  </a:schemeClr>
                </a:solidFill>
                <a:latin typeface="Candara" panose="020E0502030303020204" pitchFamily="34" charset="0"/>
              </a:rPr>
              <a:t>Inviting the NGOs to join</a:t>
            </a:r>
          </a:p>
        </p:txBody>
      </p:sp>
      <p:sp>
        <p:nvSpPr>
          <p:cNvPr id="9" name="TextBox 8">
            <a:extLst>
              <a:ext uri="{FF2B5EF4-FFF2-40B4-BE49-F238E27FC236}">
                <a16:creationId xmlns:a16="http://schemas.microsoft.com/office/drawing/2014/main" id="{7A72D3C7-3278-40C4-B255-75C0CE95A040}"/>
              </a:ext>
            </a:extLst>
          </p:cNvPr>
          <p:cNvSpPr txBox="1"/>
          <p:nvPr/>
        </p:nvSpPr>
        <p:spPr>
          <a:xfrm>
            <a:off x="673216" y="796602"/>
            <a:ext cx="5677250" cy="2308324"/>
          </a:xfrm>
          <a:prstGeom prst="rect">
            <a:avLst/>
          </a:prstGeom>
          <a:noFill/>
        </p:spPr>
        <p:txBody>
          <a:bodyPr wrap="square">
            <a:spAutoFit/>
          </a:bodyPr>
          <a:lstStyle/>
          <a:p>
            <a:r>
              <a:rPr lang="en-US" b="1" i="0" dirty="0">
                <a:solidFill>
                  <a:schemeClr val="accent6">
                    <a:lumMod val="50000"/>
                  </a:schemeClr>
                </a:solidFill>
                <a:effectLst/>
                <a:latin typeface="Candara" panose="020E0502030303020204" pitchFamily="34" charset="0"/>
              </a:rPr>
              <a:t>UN ENVIRONMENT PROGRAMME – UNEP  - Nairobi, Kenya</a:t>
            </a:r>
          </a:p>
          <a:p>
            <a:endParaRPr lang="en-US" b="1" dirty="0">
              <a:solidFill>
                <a:schemeClr val="accent6">
                  <a:lumMod val="50000"/>
                </a:schemeClr>
              </a:solidFill>
              <a:latin typeface="Candara" panose="020E0502030303020204" pitchFamily="34" charset="0"/>
            </a:endParaRPr>
          </a:p>
          <a:p>
            <a:r>
              <a:rPr lang="en-US" b="1" dirty="0">
                <a:solidFill>
                  <a:schemeClr val="accent6">
                    <a:lumMod val="50000"/>
                  </a:schemeClr>
                </a:solidFill>
                <a:latin typeface="Candara" panose="020E0502030303020204" pitchFamily="34" charset="0"/>
              </a:rPr>
              <a:t>THE UNITED NATIONS FRAMEWORK CONVENTION ON CLIMATE CHANGE - UNFCCC </a:t>
            </a:r>
          </a:p>
          <a:p>
            <a:r>
              <a:rPr lang="en-US" b="1" i="0" dirty="0">
                <a:solidFill>
                  <a:schemeClr val="accent6">
                    <a:lumMod val="50000"/>
                  </a:schemeClr>
                </a:solidFill>
                <a:effectLst/>
                <a:latin typeface="Candara" panose="020E0502030303020204" pitchFamily="34" charset="0"/>
              </a:rPr>
              <a:t>is the United Nations entity, tasked with supporting the global response to the threat of climate change.</a:t>
            </a:r>
          </a:p>
          <a:p>
            <a:r>
              <a:rPr lang="en-US" b="1" dirty="0">
                <a:solidFill>
                  <a:schemeClr val="accent6">
                    <a:lumMod val="50000"/>
                  </a:schemeClr>
                </a:solidFill>
                <a:latin typeface="Candara" panose="020E0502030303020204" pitchFamily="34" charset="0"/>
              </a:rPr>
              <a:t>organize the Convention of Parties (COP)</a:t>
            </a:r>
            <a:r>
              <a:rPr lang="en-US" b="1" i="0" dirty="0">
                <a:solidFill>
                  <a:schemeClr val="accent6">
                    <a:lumMod val="50000"/>
                  </a:schemeClr>
                </a:solidFill>
                <a:effectLst/>
                <a:latin typeface="Candara" panose="020E0502030303020204" pitchFamily="34" charset="0"/>
              </a:rPr>
              <a:t>  </a:t>
            </a:r>
            <a:endParaRPr lang="en-US" b="1" dirty="0">
              <a:solidFill>
                <a:schemeClr val="accent6">
                  <a:lumMod val="50000"/>
                </a:schemeClr>
              </a:solidFill>
              <a:latin typeface="Candara" panose="020E0502030303020204" pitchFamily="34" charset="0"/>
            </a:endParaRPr>
          </a:p>
        </p:txBody>
      </p:sp>
      <p:sp>
        <p:nvSpPr>
          <p:cNvPr id="11" name="TextBox 10">
            <a:extLst>
              <a:ext uri="{FF2B5EF4-FFF2-40B4-BE49-F238E27FC236}">
                <a16:creationId xmlns:a16="http://schemas.microsoft.com/office/drawing/2014/main" id="{02ED3612-5594-4D93-BBD5-7327AD19ED09}"/>
              </a:ext>
            </a:extLst>
          </p:cNvPr>
          <p:cNvSpPr txBox="1"/>
          <p:nvPr/>
        </p:nvSpPr>
        <p:spPr>
          <a:xfrm>
            <a:off x="6291743" y="796602"/>
            <a:ext cx="5841534" cy="2585323"/>
          </a:xfrm>
          <a:prstGeom prst="rect">
            <a:avLst/>
          </a:prstGeom>
          <a:noFill/>
        </p:spPr>
        <p:txBody>
          <a:bodyPr wrap="square">
            <a:spAutoFit/>
          </a:bodyPr>
          <a:lstStyle/>
          <a:p>
            <a:r>
              <a:rPr lang="en-US" b="1" dirty="0">
                <a:solidFill>
                  <a:srgbClr val="002060"/>
                </a:solidFill>
                <a:latin typeface="Candara" panose="020E0502030303020204" pitchFamily="34" charset="0"/>
              </a:rPr>
              <a:t>PROGRAMA DE LAS NACIONES UNIDAS PARA EL MEDIO AMBIENTE - PNUMA - Nairobi, Kenya</a:t>
            </a:r>
          </a:p>
          <a:p>
            <a:endParaRPr lang="en-US" b="1" dirty="0">
              <a:solidFill>
                <a:srgbClr val="002060"/>
              </a:solidFill>
              <a:latin typeface="Candara" panose="020E0502030303020204" pitchFamily="34" charset="0"/>
            </a:endParaRPr>
          </a:p>
          <a:p>
            <a:r>
              <a:rPr lang="en-US" b="1" dirty="0">
                <a:solidFill>
                  <a:srgbClr val="002060"/>
                </a:solidFill>
                <a:latin typeface="Candara" panose="020E0502030303020204" pitchFamily="34" charset="0"/>
              </a:rPr>
              <a:t>LA CONVENCIÓN MARCO DE LAS NACIONES UNIDAS SOBRE EL CAMBIO CLIMÁTICO - CMNUCC </a:t>
            </a:r>
          </a:p>
          <a:p>
            <a:r>
              <a:rPr lang="en-US" b="1" dirty="0">
                <a:solidFill>
                  <a:srgbClr val="002060"/>
                </a:solidFill>
                <a:latin typeface="Candara" panose="020E0502030303020204" pitchFamily="34" charset="0"/>
              </a:rPr>
              <a:t>es la </a:t>
            </a:r>
            <a:r>
              <a:rPr lang="en-US" b="1" dirty="0" err="1">
                <a:solidFill>
                  <a:srgbClr val="002060"/>
                </a:solidFill>
                <a:latin typeface="Candara" panose="020E0502030303020204" pitchFamily="34" charset="0"/>
              </a:rPr>
              <a:t>entidad</a:t>
            </a:r>
            <a:r>
              <a:rPr lang="en-US" b="1" dirty="0">
                <a:solidFill>
                  <a:srgbClr val="002060"/>
                </a:solidFill>
                <a:latin typeface="Candara" panose="020E0502030303020204" pitchFamily="34" charset="0"/>
              </a:rPr>
              <a:t> de las </a:t>
            </a:r>
            <a:r>
              <a:rPr lang="en-US" b="1" dirty="0" err="1">
                <a:solidFill>
                  <a:srgbClr val="002060"/>
                </a:solidFill>
                <a:latin typeface="Candara" panose="020E0502030303020204" pitchFamily="34" charset="0"/>
              </a:rPr>
              <a:t>Naciones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Unidas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encargada</a:t>
            </a:r>
            <a:r>
              <a:rPr lang="en-US" b="1" dirty="0">
                <a:solidFill>
                  <a:srgbClr val="002060"/>
                </a:solidFill>
                <a:latin typeface="Candara" panose="020E0502030303020204" pitchFamily="34" charset="0"/>
              </a:rPr>
              <a:t> de </a:t>
            </a:r>
            <a:r>
              <a:rPr lang="en-US" b="1" dirty="0" err="1">
                <a:solidFill>
                  <a:srgbClr val="002060"/>
                </a:solidFill>
                <a:latin typeface="Candara" panose="020E0502030303020204" pitchFamily="34" charset="0"/>
              </a:rPr>
              <a:t>apoyar</a:t>
            </a:r>
            <a:r>
              <a:rPr lang="en-US" b="1" dirty="0">
                <a:solidFill>
                  <a:srgbClr val="002060"/>
                </a:solidFill>
                <a:latin typeface="Candara" panose="020E0502030303020204" pitchFamily="34" charset="0"/>
              </a:rPr>
              <a:t> la </a:t>
            </a:r>
            <a:r>
              <a:rPr lang="en-US" b="1" dirty="0" err="1">
                <a:solidFill>
                  <a:srgbClr val="002060"/>
                </a:solidFill>
                <a:latin typeface="Candara" panose="020E0502030303020204" pitchFamily="34" charset="0"/>
              </a:rPr>
              <a:t>respuesta</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mundial</a:t>
            </a:r>
            <a:r>
              <a:rPr lang="en-US" b="1" dirty="0">
                <a:solidFill>
                  <a:srgbClr val="002060"/>
                </a:solidFill>
                <a:latin typeface="Candara" panose="020E0502030303020204" pitchFamily="34" charset="0"/>
              </a:rPr>
              <a:t> a la </a:t>
            </a:r>
            <a:r>
              <a:rPr lang="en-US" b="1" dirty="0" err="1">
                <a:solidFill>
                  <a:srgbClr val="002060"/>
                </a:solidFill>
                <a:latin typeface="Candara" panose="020E0502030303020204" pitchFamily="34" charset="0"/>
              </a:rPr>
              <a:t>amenaza</a:t>
            </a:r>
            <a:r>
              <a:rPr lang="en-US" b="1" dirty="0">
                <a:solidFill>
                  <a:srgbClr val="002060"/>
                </a:solidFill>
                <a:latin typeface="Candara" panose="020E0502030303020204" pitchFamily="34" charset="0"/>
              </a:rPr>
              <a:t> del </a:t>
            </a:r>
            <a:r>
              <a:rPr lang="en-US" b="1" dirty="0" err="1">
                <a:solidFill>
                  <a:srgbClr val="002060"/>
                </a:solidFill>
                <a:latin typeface="Candara" panose="020E0502030303020204" pitchFamily="34" charset="0"/>
              </a:rPr>
              <a:t>cambio</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climático</a:t>
            </a:r>
            <a:r>
              <a:rPr lang="en-US" b="1" dirty="0">
                <a:solidFill>
                  <a:srgbClr val="002060"/>
                </a:solidFill>
                <a:latin typeface="Candara" panose="020E0502030303020204" pitchFamily="34" charset="0"/>
              </a:rPr>
              <a:t>.</a:t>
            </a:r>
          </a:p>
          <a:p>
            <a:r>
              <a:rPr lang="es-ES" b="1" dirty="0">
                <a:solidFill>
                  <a:srgbClr val="002060"/>
                </a:solidFill>
                <a:latin typeface="Candara" panose="020E0502030303020204" pitchFamily="34" charset="0"/>
              </a:rPr>
              <a:t>Organiza la Convención de las Partes (COP)  </a:t>
            </a:r>
          </a:p>
          <a:p>
            <a:r>
              <a:rPr lang="en-US" dirty="0"/>
              <a:t>  </a:t>
            </a:r>
          </a:p>
        </p:txBody>
      </p:sp>
      <p:sp>
        <p:nvSpPr>
          <p:cNvPr id="13" name="TextBox 12">
            <a:extLst>
              <a:ext uri="{FF2B5EF4-FFF2-40B4-BE49-F238E27FC236}">
                <a16:creationId xmlns:a16="http://schemas.microsoft.com/office/drawing/2014/main" id="{50C76A27-6E1F-4BD9-96AA-1139BDA76B98}"/>
              </a:ext>
            </a:extLst>
          </p:cNvPr>
          <p:cNvSpPr txBox="1"/>
          <p:nvPr/>
        </p:nvSpPr>
        <p:spPr>
          <a:xfrm>
            <a:off x="6350466" y="3381924"/>
            <a:ext cx="5712903" cy="2585323"/>
          </a:xfrm>
          <a:prstGeom prst="rect">
            <a:avLst/>
          </a:prstGeom>
          <a:noFill/>
        </p:spPr>
        <p:txBody>
          <a:bodyPr wrap="square">
            <a:spAutoFit/>
          </a:bodyPr>
          <a:lstStyle/>
          <a:p>
            <a:r>
              <a:rPr lang="en-US" b="1" dirty="0">
                <a:solidFill>
                  <a:srgbClr val="002060"/>
                </a:solidFill>
                <a:latin typeface="Candara" panose="020E0502030303020204" pitchFamily="34" charset="0"/>
              </a:rPr>
              <a:t>FE PARA LA TIERRA - </a:t>
            </a:r>
            <a:r>
              <a:rPr lang="en-US" b="1" dirty="0" err="1">
                <a:solidFill>
                  <a:srgbClr val="002060"/>
                </a:solidFill>
                <a:latin typeface="Candara" panose="020E0502030303020204" pitchFamily="34" charset="0"/>
              </a:rPr>
              <a:t>iniciativa</a:t>
            </a:r>
            <a:r>
              <a:rPr lang="en-US" b="1" dirty="0">
                <a:solidFill>
                  <a:srgbClr val="002060"/>
                </a:solidFill>
                <a:latin typeface="Candara" panose="020E0502030303020204" pitchFamily="34" charset="0"/>
              </a:rPr>
              <a:t> del PNUMA</a:t>
            </a:r>
          </a:p>
          <a:p>
            <a:r>
              <a:rPr lang="en-US" b="1" dirty="0">
                <a:solidFill>
                  <a:srgbClr val="002060"/>
                </a:solidFill>
                <a:latin typeface="Candara" panose="020E0502030303020204" pitchFamily="34" charset="0"/>
              </a:rPr>
              <a:t>Las </a:t>
            </a:r>
            <a:r>
              <a:rPr lang="en-US" b="1" dirty="0" err="1">
                <a:solidFill>
                  <a:srgbClr val="002060"/>
                </a:solidFill>
                <a:latin typeface="Candara" panose="020E0502030303020204" pitchFamily="34" charset="0"/>
              </a:rPr>
              <a:t>organizaciones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religiosas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han</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sido</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reconocidas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como</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actores</a:t>
            </a:r>
            <a:r>
              <a:rPr lang="en-US" b="1" dirty="0">
                <a:solidFill>
                  <a:srgbClr val="002060"/>
                </a:solidFill>
                <a:latin typeface="Candara" panose="020E0502030303020204" pitchFamily="34" charset="0"/>
              </a:rPr>
              <a:t> clave </a:t>
            </a:r>
            <a:r>
              <a:rPr lang="en-US" b="1" dirty="0" err="1">
                <a:solidFill>
                  <a:srgbClr val="002060"/>
                </a:solidFill>
                <a:latin typeface="Candara" panose="020E0502030303020204" pitchFamily="34" charset="0"/>
              </a:rPr>
              <a:t>en</a:t>
            </a:r>
            <a:r>
              <a:rPr lang="en-US" b="1" dirty="0">
                <a:solidFill>
                  <a:srgbClr val="002060"/>
                </a:solidFill>
                <a:latin typeface="Candara" panose="020E0502030303020204" pitchFamily="34" charset="0"/>
              </a:rPr>
              <a:t> la </a:t>
            </a:r>
            <a:r>
              <a:rPr lang="en-US" b="1" dirty="0" err="1">
                <a:solidFill>
                  <a:srgbClr val="002060"/>
                </a:solidFill>
                <a:latin typeface="Candara" panose="020E0502030303020204" pitchFamily="34" charset="0"/>
              </a:rPr>
              <a:t>erradicación</a:t>
            </a:r>
            <a:r>
              <a:rPr lang="en-US" b="1" dirty="0">
                <a:solidFill>
                  <a:srgbClr val="002060"/>
                </a:solidFill>
                <a:latin typeface="Candara" panose="020E0502030303020204" pitchFamily="34" charset="0"/>
              </a:rPr>
              <a:t> de la </a:t>
            </a:r>
            <a:r>
              <a:rPr lang="en-US" b="1" dirty="0" err="1">
                <a:solidFill>
                  <a:srgbClr val="002060"/>
                </a:solidFill>
                <a:latin typeface="Candara" panose="020E0502030303020204" pitchFamily="34" charset="0"/>
              </a:rPr>
              <a:t>pobreza</a:t>
            </a:r>
            <a:r>
              <a:rPr lang="en-US" b="1" dirty="0">
                <a:solidFill>
                  <a:srgbClr val="002060"/>
                </a:solidFill>
                <a:latin typeface="Candara" panose="020E0502030303020204" pitchFamily="34" charset="0"/>
              </a:rPr>
              <a:t>, la </a:t>
            </a:r>
            <a:r>
              <a:rPr lang="en-US" b="1" dirty="0" err="1">
                <a:solidFill>
                  <a:srgbClr val="002060"/>
                </a:solidFill>
                <a:latin typeface="Candara" panose="020E0502030303020204" pitchFamily="34" charset="0"/>
              </a:rPr>
              <a:t>mejora</a:t>
            </a:r>
            <a:r>
              <a:rPr lang="en-US" b="1" dirty="0">
                <a:solidFill>
                  <a:srgbClr val="002060"/>
                </a:solidFill>
                <a:latin typeface="Candara" panose="020E0502030303020204" pitchFamily="34" charset="0"/>
              </a:rPr>
              <a:t> de la </a:t>
            </a:r>
            <a:r>
              <a:rPr lang="en-US" b="1" dirty="0" err="1">
                <a:solidFill>
                  <a:srgbClr val="002060"/>
                </a:solidFill>
                <a:latin typeface="Candara" panose="020E0502030303020204" pitchFamily="34" charset="0"/>
              </a:rPr>
              <a:t>salud</a:t>
            </a:r>
            <a:r>
              <a:rPr lang="en-US" b="1" dirty="0">
                <a:solidFill>
                  <a:srgbClr val="002060"/>
                </a:solidFill>
                <a:latin typeface="Candara" panose="020E0502030303020204" pitchFamily="34" charset="0"/>
              </a:rPr>
              <a:t> de las personas, la </a:t>
            </a:r>
            <a:r>
              <a:rPr lang="en-US" b="1" dirty="0" err="1">
                <a:solidFill>
                  <a:srgbClr val="002060"/>
                </a:solidFill>
                <a:latin typeface="Candara" panose="020E0502030303020204" pitchFamily="34" charset="0"/>
              </a:rPr>
              <a:t>protección</a:t>
            </a:r>
            <a:r>
              <a:rPr lang="en-US" b="1" dirty="0">
                <a:solidFill>
                  <a:srgbClr val="002060"/>
                </a:solidFill>
                <a:latin typeface="Candara" panose="020E0502030303020204" pitchFamily="34" charset="0"/>
              </a:rPr>
              <a:t> del medio </a:t>
            </a:r>
            <a:r>
              <a:rPr lang="en-US" b="1" dirty="0" err="1">
                <a:solidFill>
                  <a:srgbClr val="002060"/>
                </a:solidFill>
                <a:latin typeface="Candara" panose="020E0502030303020204" pitchFamily="34" charset="0"/>
              </a:rPr>
              <a:t>ambiente</a:t>
            </a:r>
            <a:r>
              <a:rPr lang="en-US" b="1" dirty="0">
                <a:solidFill>
                  <a:srgbClr val="002060"/>
                </a:solidFill>
                <a:latin typeface="Candara" panose="020E0502030303020204" pitchFamily="34" charset="0"/>
              </a:rPr>
              <a:t> y la labor </a:t>
            </a:r>
            <a:r>
              <a:rPr lang="en-US" b="1" dirty="0" err="1">
                <a:solidFill>
                  <a:srgbClr val="002060"/>
                </a:solidFill>
                <a:latin typeface="Candara" panose="020E0502030303020204" pitchFamily="34" charset="0"/>
              </a:rPr>
              <a:t>en</a:t>
            </a:r>
            <a:r>
              <a:rPr lang="en-US" b="1" dirty="0">
                <a:solidFill>
                  <a:srgbClr val="002060"/>
                </a:solidFill>
                <a:latin typeface="Candara" panose="020E0502030303020204" pitchFamily="34" charset="0"/>
              </a:rPr>
              <a:t> pro del </a:t>
            </a:r>
            <a:r>
              <a:rPr lang="en-US" b="1" dirty="0" err="1">
                <a:solidFill>
                  <a:srgbClr val="002060"/>
                </a:solidFill>
                <a:latin typeface="Candara" panose="020E0502030303020204" pitchFamily="34" charset="0"/>
              </a:rPr>
              <a:t>desarrollo</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sostenible</a:t>
            </a:r>
            <a:r>
              <a:rPr lang="en-US" b="1" dirty="0">
                <a:solidFill>
                  <a:srgbClr val="002060"/>
                </a:solidFill>
                <a:latin typeface="Candara" panose="020E0502030303020204" pitchFamily="34" charset="0"/>
              </a:rPr>
              <a:t>. </a:t>
            </a:r>
          </a:p>
          <a:p>
            <a:endParaRPr lang="en-US" b="1" dirty="0">
              <a:solidFill>
                <a:srgbClr val="002060"/>
              </a:solidFill>
              <a:latin typeface="Candara" panose="020E0502030303020204" pitchFamily="34" charset="0"/>
            </a:endParaRPr>
          </a:p>
          <a:p>
            <a:r>
              <a:rPr lang="en-US" b="1" dirty="0">
                <a:solidFill>
                  <a:srgbClr val="002060"/>
                </a:solidFill>
                <a:latin typeface="Candara" panose="020E0502030303020204" pitchFamily="34" charset="0"/>
              </a:rPr>
              <a:t>ALIANZA DEL CONVENIO SOBRE LA DIVERSIDAD BIOLÓGICA - CBDA</a:t>
            </a:r>
          </a:p>
          <a:p>
            <a:r>
              <a:rPr lang="en-US" b="1" dirty="0" err="1">
                <a:solidFill>
                  <a:srgbClr val="002060"/>
                </a:solidFill>
                <a:latin typeface="Candara" panose="020E0502030303020204" pitchFamily="34" charset="0"/>
              </a:rPr>
              <a:t>Invitando</a:t>
            </a:r>
            <a:r>
              <a:rPr lang="en-US" b="1" dirty="0">
                <a:solidFill>
                  <a:srgbClr val="002060"/>
                </a:solidFill>
                <a:latin typeface="Candara" panose="020E0502030303020204" pitchFamily="34" charset="0"/>
              </a:rPr>
              <a:t> a las ONG a </a:t>
            </a:r>
            <a:r>
              <a:rPr lang="en-US" b="1" dirty="0" err="1">
                <a:solidFill>
                  <a:srgbClr val="002060"/>
                </a:solidFill>
                <a:latin typeface="Candara" panose="020E0502030303020204" pitchFamily="34" charset="0"/>
              </a:rPr>
              <a:t>unirse</a:t>
            </a:r>
            <a:endParaRPr lang="en-US" b="1" dirty="0">
              <a:solidFill>
                <a:srgbClr val="002060"/>
              </a:solidFill>
              <a:latin typeface="Candara" panose="020E0502030303020204" pitchFamily="34" charset="0"/>
            </a:endParaRPr>
          </a:p>
        </p:txBody>
      </p:sp>
    </p:spTree>
    <p:extLst>
      <p:ext uri="{BB962C8B-B14F-4D97-AF65-F5344CB8AC3E}">
        <p14:creationId xmlns:p14="http://schemas.microsoft.com/office/powerpoint/2010/main" val="72584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E83EDD4-D43B-48FD-94B4-69E045C41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518" y="5057892"/>
            <a:ext cx="1011392" cy="1520190"/>
          </a:xfrm>
          <a:prstGeom prst="rect">
            <a:avLst/>
          </a:prstGeom>
        </p:spPr>
      </p:pic>
      <p:pic>
        <p:nvPicPr>
          <p:cNvPr id="7" name="Picture 6" descr="Lingkungan png 5 » PNG Image">
            <a:extLst>
              <a:ext uri="{FF2B5EF4-FFF2-40B4-BE49-F238E27FC236}">
                <a16:creationId xmlns:a16="http://schemas.microsoft.com/office/drawing/2014/main" id="{A5FEAB68-9AD3-456E-B761-2506CA63D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995" y="0"/>
            <a:ext cx="1158915" cy="116268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A1818EEA-2A6E-4B63-A754-F21D8DC360A3}"/>
              </a:ext>
            </a:extLst>
          </p:cNvPr>
          <p:cNvSpPr txBox="1"/>
          <p:nvPr/>
        </p:nvSpPr>
        <p:spPr>
          <a:xfrm>
            <a:off x="6803472" y="1905506"/>
            <a:ext cx="4907559" cy="3046988"/>
          </a:xfrm>
          <a:prstGeom prst="rect">
            <a:avLst/>
          </a:prstGeom>
          <a:noFill/>
        </p:spPr>
        <p:txBody>
          <a:bodyPr wrap="square" rtlCol="0">
            <a:spAutoFit/>
          </a:bodyPr>
          <a:lstStyle/>
          <a:p>
            <a:endParaRPr lang="en-US" dirty="0"/>
          </a:p>
          <a:p>
            <a:r>
              <a:rPr lang="es-ES" sz="2000" b="1" dirty="0">
                <a:solidFill>
                  <a:srgbClr val="002060"/>
                </a:solidFill>
                <a:latin typeface="Cavolini" panose="03000502040302020204" pitchFamily="66" charset="0"/>
                <a:cs typeface="Cavolini" panose="03000502040302020204" pitchFamily="66" charset="0"/>
              </a:rPr>
              <a:t>Empieza por ti mismo y por tu comunidad</a:t>
            </a:r>
          </a:p>
          <a:p>
            <a:r>
              <a:rPr lang="en-US" sz="2000" b="1" dirty="0">
                <a:solidFill>
                  <a:srgbClr val="002060"/>
                </a:solidFill>
                <a:latin typeface="Cavolini" panose="03000502040302020204" pitchFamily="66" charset="0"/>
                <a:cs typeface="Cavolini" panose="03000502040302020204" pitchFamily="66" charset="0"/>
              </a:rPr>
              <a:t>Es </a:t>
            </a:r>
            <a:r>
              <a:rPr lang="en-US" sz="2000" b="1" dirty="0" err="1">
                <a:solidFill>
                  <a:srgbClr val="002060"/>
                </a:solidFill>
                <a:latin typeface="Cavolini" panose="03000502040302020204" pitchFamily="66" charset="0"/>
                <a:cs typeface="Cavolini" panose="03000502040302020204" pitchFamily="66" charset="0"/>
              </a:rPr>
              <a:t>necesario</a:t>
            </a:r>
            <a:r>
              <a:rPr lang="en-US" sz="2000" b="1" dirty="0">
                <a:solidFill>
                  <a:srgbClr val="002060"/>
                </a:solidFill>
                <a:latin typeface="Cavolini" panose="03000502040302020204" pitchFamily="66" charset="0"/>
                <a:cs typeface="Cavolini" panose="03000502040302020204" pitchFamily="66" charset="0"/>
              </a:rPr>
              <a:t> </a:t>
            </a:r>
            <a:r>
              <a:rPr lang="en-US" sz="2000" b="1" dirty="0" err="1">
                <a:solidFill>
                  <a:srgbClr val="002060"/>
                </a:solidFill>
                <a:latin typeface="Cavolini" panose="03000502040302020204" pitchFamily="66" charset="0"/>
                <a:cs typeface="Cavolini" panose="03000502040302020204" pitchFamily="66" charset="0"/>
              </a:rPr>
              <a:t>detener</a:t>
            </a:r>
            <a:r>
              <a:rPr lang="en-US" sz="2000" b="1" dirty="0">
                <a:solidFill>
                  <a:srgbClr val="002060"/>
                </a:solidFill>
                <a:latin typeface="Cavolini" panose="03000502040302020204" pitchFamily="66" charset="0"/>
                <a:cs typeface="Cavolini" panose="03000502040302020204" pitchFamily="66" charset="0"/>
              </a:rPr>
              <a:t> el </a:t>
            </a:r>
            <a:r>
              <a:rPr lang="en-US" sz="2000" b="1" dirty="0" err="1">
                <a:solidFill>
                  <a:srgbClr val="002060"/>
                </a:solidFill>
                <a:latin typeface="Cavolini" panose="03000502040302020204" pitchFamily="66" charset="0"/>
                <a:cs typeface="Cavolini" panose="03000502040302020204" pitchFamily="66" charset="0"/>
              </a:rPr>
              <a:t>consumo</a:t>
            </a:r>
            <a:r>
              <a:rPr lang="en-US" sz="2000" b="1" dirty="0">
                <a:solidFill>
                  <a:srgbClr val="002060"/>
                </a:solidFill>
                <a:latin typeface="Cavolini" panose="03000502040302020204" pitchFamily="66" charset="0"/>
                <a:cs typeface="Cavolini" panose="03000502040302020204" pitchFamily="66" charset="0"/>
              </a:rPr>
              <a:t> y la </a:t>
            </a:r>
            <a:r>
              <a:rPr lang="en-US" sz="2000" b="1" dirty="0" err="1">
                <a:solidFill>
                  <a:srgbClr val="002060"/>
                </a:solidFill>
                <a:latin typeface="Cavolini" panose="03000502040302020204" pitchFamily="66" charset="0"/>
                <a:cs typeface="Cavolini" panose="03000502040302020204" pitchFamily="66" charset="0"/>
              </a:rPr>
              <a:t>produccion</a:t>
            </a:r>
            <a:r>
              <a:rPr lang="en-US" sz="2000" b="1" dirty="0">
                <a:solidFill>
                  <a:srgbClr val="002060"/>
                </a:solidFill>
                <a:latin typeface="Cavolini" panose="03000502040302020204" pitchFamily="66" charset="0"/>
                <a:cs typeface="Cavolini" panose="03000502040302020204" pitchFamily="66" charset="0"/>
              </a:rPr>
              <a:t> de </a:t>
            </a:r>
            <a:r>
              <a:rPr lang="en-US" sz="2000" b="1" dirty="0" err="1">
                <a:solidFill>
                  <a:srgbClr val="002060"/>
                </a:solidFill>
                <a:latin typeface="Cavolini" panose="03000502040302020204" pitchFamily="66" charset="0"/>
                <a:cs typeface="Cavolini" panose="03000502040302020204" pitchFamily="66" charset="0"/>
              </a:rPr>
              <a:t>basura</a:t>
            </a:r>
            <a:r>
              <a:rPr lang="en-US" sz="2000" b="1" dirty="0">
                <a:solidFill>
                  <a:srgbClr val="002060"/>
                </a:solidFill>
                <a:latin typeface="Cavolini" panose="03000502040302020204" pitchFamily="66" charset="0"/>
                <a:cs typeface="Cavolini" panose="03000502040302020204" pitchFamily="66" charset="0"/>
              </a:rPr>
              <a:t> para </a:t>
            </a:r>
            <a:r>
              <a:rPr lang="en-US" sz="2000" b="1" dirty="0" err="1">
                <a:solidFill>
                  <a:srgbClr val="002060"/>
                </a:solidFill>
                <a:latin typeface="Cavolini" panose="03000502040302020204" pitchFamily="66" charset="0"/>
                <a:cs typeface="Cavolini" panose="03000502040302020204" pitchFamily="66" charset="0"/>
              </a:rPr>
              <a:t>proteger</a:t>
            </a:r>
            <a:r>
              <a:rPr lang="en-US" sz="2000" b="1" dirty="0">
                <a:solidFill>
                  <a:srgbClr val="002060"/>
                </a:solidFill>
                <a:latin typeface="Cavolini" panose="03000502040302020204" pitchFamily="66" charset="0"/>
                <a:cs typeface="Cavolini" panose="03000502040302020204" pitchFamily="66" charset="0"/>
              </a:rPr>
              <a:t> la Casa </a:t>
            </a:r>
            <a:r>
              <a:rPr lang="en-US" sz="2000" b="1" dirty="0" err="1">
                <a:solidFill>
                  <a:srgbClr val="002060"/>
                </a:solidFill>
                <a:latin typeface="Cavolini" panose="03000502040302020204" pitchFamily="66" charset="0"/>
                <a:cs typeface="Cavolini" panose="03000502040302020204" pitchFamily="66" charset="0"/>
              </a:rPr>
              <a:t>comun</a:t>
            </a:r>
            <a:r>
              <a:rPr lang="en-US" sz="2000" b="1" dirty="0">
                <a:solidFill>
                  <a:srgbClr val="002060"/>
                </a:solidFill>
                <a:latin typeface="Cavolini" panose="03000502040302020204" pitchFamily="66" charset="0"/>
                <a:cs typeface="Cavolini" panose="03000502040302020204" pitchFamily="66" charset="0"/>
              </a:rPr>
              <a:t>,</a:t>
            </a:r>
          </a:p>
          <a:p>
            <a:r>
              <a:rPr lang="en-US" sz="2000" b="1" dirty="0">
                <a:solidFill>
                  <a:srgbClr val="002060"/>
                </a:solidFill>
                <a:latin typeface="Cavolini" panose="03000502040302020204" pitchFamily="66" charset="0"/>
                <a:cs typeface="Cavolini" panose="03000502040302020204" pitchFamily="66" charset="0"/>
              </a:rPr>
              <a:t> </a:t>
            </a:r>
            <a:r>
              <a:rPr lang="en-US" sz="2000" b="1" dirty="0" err="1">
                <a:solidFill>
                  <a:srgbClr val="002060"/>
                </a:solidFill>
                <a:latin typeface="Cavolini" panose="03000502040302020204" pitchFamily="66" charset="0"/>
                <a:cs typeface="Cavolini" panose="03000502040302020204" pitchFamily="66" charset="0"/>
              </a:rPr>
              <a:t>Reducir</a:t>
            </a:r>
            <a:r>
              <a:rPr lang="en-US" sz="2000" b="1" dirty="0">
                <a:solidFill>
                  <a:srgbClr val="002060"/>
                </a:solidFill>
                <a:latin typeface="Cavolini" panose="03000502040302020204" pitchFamily="66" charset="0"/>
                <a:cs typeface="Cavolini" panose="03000502040302020204" pitchFamily="66" charset="0"/>
              </a:rPr>
              <a:t> – </a:t>
            </a:r>
            <a:r>
              <a:rPr lang="en-US" sz="2000" b="1" dirty="0" err="1">
                <a:solidFill>
                  <a:srgbClr val="002060"/>
                </a:solidFill>
                <a:latin typeface="Cavolini" panose="03000502040302020204" pitchFamily="66" charset="0"/>
                <a:cs typeface="Cavolini" panose="03000502040302020204" pitchFamily="66" charset="0"/>
              </a:rPr>
              <a:t>reutilizar</a:t>
            </a:r>
            <a:r>
              <a:rPr lang="en-US" sz="2000" b="1" dirty="0">
                <a:solidFill>
                  <a:srgbClr val="002060"/>
                </a:solidFill>
                <a:latin typeface="Cavolini" panose="03000502040302020204" pitchFamily="66" charset="0"/>
                <a:cs typeface="Cavolini" panose="03000502040302020204" pitchFamily="66" charset="0"/>
              </a:rPr>
              <a:t> - </a:t>
            </a:r>
            <a:r>
              <a:rPr lang="en-US" sz="2000" b="1" dirty="0" err="1">
                <a:solidFill>
                  <a:srgbClr val="002060"/>
                </a:solidFill>
                <a:latin typeface="Cavolini" panose="03000502040302020204" pitchFamily="66" charset="0"/>
                <a:cs typeface="Cavolini" panose="03000502040302020204" pitchFamily="66" charset="0"/>
              </a:rPr>
              <a:t>Reciclar</a:t>
            </a:r>
            <a:r>
              <a:rPr lang="en-US" sz="2000" b="1" dirty="0">
                <a:solidFill>
                  <a:srgbClr val="002060"/>
                </a:solidFill>
                <a:latin typeface="Cavolini" panose="03000502040302020204" pitchFamily="66" charset="0"/>
                <a:cs typeface="Cavolini" panose="03000502040302020204" pitchFamily="66" charset="0"/>
              </a:rPr>
              <a:t> </a:t>
            </a:r>
          </a:p>
          <a:p>
            <a:endParaRPr lang="en-US" dirty="0"/>
          </a:p>
          <a:p>
            <a:endParaRPr lang="en-US" dirty="0"/>
          </a:p>
          <a:p>
            <a:endParaRPr lang="en-US" dirty="0"/>
          </a:p>
        </p:txBody>
      </p:sp>
      <p:sp>
        <p:nvSpPr>
          <p:cNvPr id="10" name="TextBox 9">
            <a:extLst>
              <a:ext uri="{FF2B5EF4-FFF2-40B4-BE49-F238E27FC236}">
                <a16:creationId xmlns:a16="http://schemas.microsoft.com/office/drawing/2014/main" id="{0F57B9E3-AFF5-406E-A453-47E2BC3149E7}"/>
              </a:ext>
            </a:extLst>
          </p:cNvPr>
          <p:cNvSpPr txBox="1"/>
          <p:nvPr/>
        </p:nvSpPr>
        <p:spPr>
          <a:xfrm>
            <a:off x="480969" y="2078066"/>
            <a:ext cx="5181600" cy="2523768"/>
          </a:xfrm>
          <a:prstGeom prst="rect">
            <a:avLst/>
          </a:prstGeom>
          <a:noFill/>
        </p:spPr>
        <p:txBody>
          <a:bodyPr wrap="square">
            <a:spAutoFit/>
          </a:bodyPr>
          <a:lstStyle/>
          <a:p>
            <a:r>
              <a:rPr lang="en-US" sz="2000" b="1" dirty="0">
                <a:solidFill>
                  <a:srgbClr val="7030A0"/>
                </a:solidFill>
                <a:latin typeface="Cavolini" panose="03000502040302020204" pitchFamily="66" charset="0"/>
                <a:cs typeface="Cavolini" panose="03000502040302020204" pitchFamily="66" charset="0"/>
              </a:rPr>
              <a:t>Start with yourself and your community</a:t>
            </a:r>
          </a:p>
          <a:p>
            <a:r>
              <a:rPr lang="en-US" sz="2000" b="1" dirty="0">
                <a:solidFill>
                  <a:srgbClr val="7030A0"/>
                </a:solidFill>
                <a:latin typeface="Cavolini" panose="03000502040302020204" pitchFamily="66" charset="0"/>
                <a:cs typeface="Cavolini" panose="03000502040302020204" pitchFamily="66" charset="0"/>
              </a:rPr>
              <a:t>It is necessary to stop the consumption and production of garbage to protect the common House </a:t>
            </a:r>
          </a:p>
          <a:p>
            <a:r>
              <a:rPr lang="en-US" sz="2000" b="1" dirty="0">
                <a:solidFill>
                  <a:srgbClr val="7030A0"/>
                </a:solidFill>
                <a:latin typeface="Cavolini" panose="03000502040302020204" pitchFamily="66" charset="0"/>
                <a:cs typeface="Cavolini" panose="03000502040302020204" pitchFamily="66" charset="0"/>
              </a:rPr>
              <a:t>Reduce – Reuse - Recycle</a:t>
            </a:r>
          </a:p>
          <a:p>
            <a:endParaRPr lang="en-US"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6703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4B8A77-F9C8-4EE0-90E4-383775352238}"/>
              </a:ext>
            </a:extLst>
          </p:cNvPr>
          <p:cNvSpPr txBox="1"/>
          <p:nvPr/>
        </p:nvSpPr>
        <p:spPr>
          <a:xfrm>
            <a:off x="105729" y="670083"/>
            <a:ext cx="6097904" cy="5632311"/>
          </a:xfrm>
          <a:prstGeom prst="rect">
            <a:avLst/>
          </a:prstGeom>
          <a:noFill/>
        </p:spPr>
        <p:txBody>
          <a:bodyPr wrap="square">
            <a:spAutoFit/>
          </a:bodyPr>
          <a:lstStyle/>
          <a:p>
            <a:pPr marL="342900" indent="-342900">
              <a:buAutoNum type="arabicPeriod"/>
            </a:pPr>
            <a:r>
              <a:rPr lang="en-US" sz="1800" b="1" dirty="0">
                <a:solidFill>
                  <a:srgbClr val="0070C0"/>
                </a:solidFill>
                <a:latin typeface="Candara" panose="020E0502030303020204" pitchFamily="34" charset="0"/>
              </a:rPr>
              <a:t>In many of our organism – These focus areas remain as unofficial ministries</a:t>
            </a:r>
            <a:r>
              <a:rPr lang="en-US" b="1" dirty="0">
                <a:solidFill>
                  <a:srgbClr val="0070C0"/>
                </a:solidFill>
                <a:latin typeface="Candara" panose="020E0502030303020204" pitchFamily="34" charset="0"/>
              </a:rPr>
              <a:t>. We hope, little by little they will become fulltime ministries with coordinators</a:t>
            </a:r>
          </a:p>
          <a:p>
            <a:pPr marL="342900" indent="-342900">
              <a:buAutoNum type="arabicPeriod"/>
            </a:pPr>
            <a:r>
              <a:rPr lang="en-US" sz="1800" b="1" dirty="0">
                <a:solidFill>
                  <a:srgbClr val="0070C0"/>
                </a:solidFill>
                <a:latin typeface="Candara" panose="020E0502030303020204" pitchFamily="34" charset="0"/>
              </a:rPr>
              <a:t>Soon we will begin the thematic Network on the four focus areas</a:t>
            </a:r>
            <a:r>
              <a:rPr lang="en-US" b="1" dirty="0">
                <a:solidFill>
                  <a:srgbClr val="0070C0"/>
                </a:solidFill>
                <a:latin typeface="Candara" panose="020E0502030303020204" pitchFamily="34" charset="0"/>
              </a:rPr>
              <a:t> with the practitioners and experts – (those who work in the particular area and those who did some studies on the subject).</a:t>
            </a:r>
          </a:p>
          <a:p>
            <a:pPr marL="342900" indent="-342900">
              <a:buAutoNum type="arabicPeriod"/>
            </a:pPr>
            <a:r>
              <a:rPr lang="en-US" sz="1800" b="1" dirty="0">
                <a:solidFill>
                  <a:srgbClr val="0070C0"/>
                </a:solidFill>
                <a:latin typeface="Candara" panose="020E0502030303020204" pitchFamily="34" charset="0"/>
              </a:rPr>
              <a:t>WE need professional expertise in each of these focus areas. We need personnel, who are qualified in these subjects. Encourage your members to do their further studies and research on these areas.</a:t>
            </a:r>
          </a:p>
          <a:p>
            <a:pPr marL="342900" indent="-342900">
              <a:buAutoNum type="arabicPeriod"/>
            </a:pPr>
            <a:r>
              <a:rPr lang="en-US" b="1" dirty="0">
                <a:solidFill>
                  <a:srgbClr val="0070C0"/>
                </a:solidFill>
                <a:latin typeface="Candara" panose="020E0502030303020204" pitchFamily="34" charset="0"/>
              </a:rPr>
              <a:t>We usually want to serve as ‘watch dogs’ and report to the officials. We also need to be ‘horizon scanners’ to bring early warning to prevent damages. Keeping all alert when you foresee a danger.</a:t>
            </a:r>
          </a:p>
          <a:p>
            <a:pPr marL="342900" indent="-342900">
              <a:buAutoNum type="arabicPeriod"/>
            </a:pPr>
            <a:r>
              <a:rPr lang="en-US" sz="1800" b="1" dirty="0">
                <a:solidFill>
                  <a:srgbClr val="0070C0"/>
                </a:solidFill>
                <a:latin typeface="Candara" panose="020E0502030303020204" pitchFamily="34" charset="0"/>
              </a:rPr>
              <a:t>Produce short videos (max. 5 minutes) on issues, success stories etc.</a:t>
            </a:r>
          </a:p>
          <a:p>
            <a:pPr marL="342900" indent="-342900">
              <a:buAutoNum type="arabicPeriod"/>
            </a:pPr>
            <a:r>
              <a:rPr lang="en-US" b="1" dirty="0">
                <a:solidFill>
                  <a:srgbClr val="0070C0"/>
                </a:solidFill>
                <a:latin typeface="Candara" panose="020E0502030303020204" pitchFamily="34" charset="0"/>
              </a:rPr>
              <a:t>Join other civil society organizations, join alliances, coalitions to do effective work on the area.</a:t>
            </a:r>
            <a:endParaRPr lang="en-US" sz="1800" b="1" dirty="0">
              <a:solidFill>
                <a:srgbClr val="0070C0"/>
              </a:solidFill>
              <a:latin typeface="Candara" panose="020E0502030303020204" pitchFamily="34" charset="0"/>
            </a:endParaRPr>
          </a:p>
          <a:p>
            <a:pPr marL="342900" indent="-342900">
              <a:buAutoNum type="arabicPeriod"/>
            </a:pPr>
            <a:endParaRPr lang="en-US" sz="1800" b="1" dirty="0">
              <a:solidFill>
                <a:srgbClr val="0070C0"/>
              </a:solidFill>
              <a:latin typeface="Candara" panose="020E0502030303020204" pitchFamily="34" charset="0"/>
            </a:endParaRPr>
          </a:p>
        </p:txBody>
      </p:sp>
      <p:sp>
        <p:nvSpPr>
          <p:cNvPr id="7" name="TextBox 6">
            <a:extLst>
              <a:ext uri="{FF2B5EF4-FFF2-40B4-BE49-F238E27FC236}">
                <a16:creationId xmlns:a16="http://schemas.microsoft.com/office/drawing/2014/main" id="{E67E6061-9BC5-4239-8C60-B7F5061CFC57}"/>
              </a:ext>
            </a:extLst>
          </p:cNvPr>
          <p:cNvSpPr txBox="1"/>
          <p:nvPr/>
        </p:nvSpPr>
        <p:spPr>
          <a:xfrm>
            <a:off x="6203633" y="393085"/>
            <a:ext cx="5882638" cy="6463308"/>
          </a:xfrm>
          <a:prstGeom prst="rect">
            <a:avLst/>
          </a:prstGeom>
          <a:noFill/>
        </p:spPr>
        <p:txBody>
          <a:bodyPr wrap="square">
            <a:spAutoFit/>
          </a:bodyPr>
          <a:lstStyle/>
          <a:p>
            <a:pPr marL="342900" indent="-342900">
              <a:buFont typeface="+mj-lt"/>
              <a:buAutoNum type="arabicPeriod"/>
            </a:pP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muchos</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nuestros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organismos</a:t>
            </a:r>
            <a:r>
              <a:rPr lang="en-US" b="1" dirty="0">
                <a:solidFill>
                  <a:srgbClr val="7030A0"/>
                </a:solidFill>
                <a:latin typeface="Candara" panose="020E0502030303020204" pitchFamily="34" charset="0"/>
              </a:rPr>
              <a:t> - </a:t>
            </a:r>
            <a:r>
              <a:rPr lang="en-US" b="1" dirty="0" err="1">
                <a:solidFill>
                  <a:srgbClr val="7030A0"/>
                </a:solidFill>
                <a:latin typeface="Candara" panose="020E0502030303020204" pitchFamily="34" charset="0"/>
              </a:rPr>
              <a:t>Estas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áreas</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enfoque</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permanecen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como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ministerios</a:t>
            </a:r>
            <a:r>
              <a:rPr lang="en-US" b="1" dirty="0">
                <a:solidFill>
                  <a:srgbClr val="7030A0"/>
                </a:solidFill>
                <a:latin typeface="Candara" panose="020E0502030303020204" pitchFamily="34" charset="0"/>
              </a:rPr>
              <a:t> no </a:t>
            </a:r>
            <a:r>
              <a:rPr lang="en-US" b="1" dirty="0" err="1">
                <a:solidFill>
                  <a:srgbClr val="7030A0"/>
                </a:solidFill>
                <a:latin typeface="Candara" panose="020E0502030303020204" pitchFamily="34" charset="0"/>
              </a:rPr>
              <a:t>oficiales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Esperamos</a:t>
            </a:r>
            <a:r>
              <a:rPr lang="en-US" b="1" dirty="0">
                <a:solidFill>
                  <a:srgbClr val="7030A0"/>
                </a:solidFill>
                <a:latin typeface="Candara" panose="020E0502030303020204" pitchFamily="34" charset="0"/>
              </a:rPr>
              <a:t> que poco a poco se </a:t>
            </a:r>
            <a:r>
              <a:rPr lang="en-US" b="1" dirty="0" err="1">
                <a:solidFill>
                  <a:srgbClr val="7030A0"/>
                </a:solidFill>
                <a:latin typeface="Candara" panose="020E0502030303020204" pitchFamily="34" charset="0"/>
              </a:rPr>
              <a:t>conviertan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ministerios</a:t>
            </a:r>
            <a:r>
              <a:rPr lang="en-US" b="1" dirty="0">
                <a:solidFill>
                  <a:srgbClr val="7030A0"/>
                </a:solidFill>
                <a:latin typeface="Candara" panose="020E0502030303020204" pitchFamily="34" charset="0"/>
              </a:rPr>
              <a:t> a </a:t>
            </a:r>
            <a:r>
              <a:rPr lang="en-US" b="1" dirty="0" err="1">
                <a:solidFill>
                  <a:srgbClr val="7030A0"/>
                </a:solidFill>
                <a:latin typeface="Candara" panose="020E0502030303020204" pitchFamily="34" charset="0"/>
              </a:rPr>
              <a:t>tiempo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completo</a:t>
            </a:r>
            <a:r>
              <a:rPr lang="en-US" b="1" dirty="0">
                <a:solidFill>
                  <a:srgbClr val="7030A0"/>
                </a:solidFill>
                <a:latin typeface="Candara" panose="020E0502030303020204" pitchFamily="34" charset="0"/>
              </a:rPr>
              <a:t> con </a:t>
            </a:r>
            <a:r>
              <a:rPr lang="en-US" b="1" dirty="0" err="1">
                <a:solidFill>
                  <a:srgbClr val="7030A0"/>
                </a:solidFill>
                <a:latin typeface="Candara" panose="020E0502030303020204" pitchFamily="34" charset="0"/>
              </a:rPr>
              <a:t>coordinadores</a:t>
            </a:r>
            <a:endParaRPr lang="en-US" b="1" dirty="0">
              <a:solidFill>
                <a:srgbClr val="7030A0"/>
              </a:solidFill>
              <a:latin typeface="Candara" panose="020E0502030303020204" pitchFamily="34" charset="0"/>
            </a:endParaRPr>
          </a:p>
          <a:p>
            <a:pPr marL="342900" indent="-342900">
              <a:buFont typeface="+mj-lt"/>
              <a:buAutoNum type="arabicPeriod"/>
            </a:pPr>
            <a:r>
              <a:rPr lang="en-US" b="1" dirty="0">
                <a:solidFill>
                  <a:srgbClr val="7030A0"/>
                </a:solidFill>
                <a:latin typeface="Candara" panose="020E0502030303020204" pitchFamily="34" charset="0"/>
              </a:rPr>
              <a:t>Pronto </a:t>
            </a:r>
            <a:r>
              <a:rPr lang="en-US" b="1" dirty="0" err="1">
                <a:solidFill>
                  <a:srgbClr val="7030A0"/>
                </a:solidFill>
                <a:latin typeface="Candara" panose="020E0502030303020204" pitchFamily="34" charset="0"/>
              </a:rPr>
              <a:t>comenzaremos</a:t>
            </a:r>
            <a:r>
              <a:rPr lang="en-US" b="1" dirty="0">
                <a:solidFill>
                  <a:srgbClr val="7030A0"/>
                </a:solidFill>
                <a:latin typeface="Candara" panose="020E0502030303020204" pitchFamily="34" charset="0"/>
              </a:rPr>
              <a:t> la Red </a:t>
            </a:r>
            <a:r>
              <a:rPr lang="en-US" b="1" dirty="0" err="1">
                <a:solidFill>
                  <a:srgbClr val="7030A0"/>
                </a:solidFill>
                <a:latin typeface="Candara" panose="020E0502030303020204" pitchFamily="34" charset="0"/>
              </a:rPr>
              <a:t>temática</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sobre</a:t>
            </a:r>
            <a:r>
              <a:rPr lang="en-US" b="1" dirty="0">
                <a:solidFill>
                  <a:srgbClr val="7030A0"/>
                </a:solidFill>
                <a:latin typeface="Candara" panose="020E0502030303020204" pitchFamily="34" charset="0"/>
              </a:rPr>
              <a:t> las </a:t>
            </a:r>
            <a:r>
              <a:rPr lang="en-US" b="1" dirty="0" err="1">
                <a:solidFill>
                  <a:srgbClr val="7030A0"/>
                </a:solidFill>
                <a:latin typeface="Candara" panose="020E0502030303020204" pitchFamily="34" charset="0"/>
              </a:rPr>
              <a:t>cuatro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áreas</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interés</a:t>
            </a:r>
            <a:r>
              <a:rPr lang="en-US" b="1" dirty="0">
                <a:solidFill>
                  <a:srgbClr val="7030A0"/>
                </a:solidFill>
                <a:latin typeface="Candara" panose="020E0502030303020204" pitchFamily="34" charset="0"/>
              </a:rPr>
              <a:t> con </a:t>
            </a:r>
            <a:r>
              <a:rPr lang="en-US" b="1" dirty="0" err="1">
                <a:solidFill>
                  <a:srgbClr val="7030A0"/>
                </a:solidFill>
                <a:latin typeface="Candara" panose="020E0502030303020204" pitchFamily="34" charset="0"/>
              </a:rPr>
              <a:t>profesionales</a:t>
            </a:r>
            <a:r>
              <a:rPr lang="en-US" b="1" dirty="0">
                <a:solidFill>
                  <a:srgbClr val="7030A0"/>
                </a:solidFill>
                <a:latin typeface="Candara" panose="020E0502030303020204" pitchFamily="34" charset="0"/>
              </a:rPr>
              <a:t> y </a:t>
            </a:r>
            <a:r>
              <a:rPr lang="en-US" b="1" dirty="0" err="1">
                <a:solidFill>
                  <a:srgbClr val="7030A0"/>
                </a:solidFill>
                <a:latin typeface="Candara" panose="020E0502030303020204" pitchFamily="34" charset="0"/>
              </a:rPr>
              <a:t>expertos</a:t>
            </a:r>
            <a:r>
              <a:rPr lang="en-US" b="1" dirty="0">
                <a:solidFill>
                  <a:srgbClr val="7030A0"/>
                </a:solidFill>
                <a:latin typeface="Candara" panose="020E0502030303020204" pitchFamily="34" charset="0"/>
              </a:rPr>
              <a:t> – (con </a:t>
            </a:r>
            <a:r>
              <a:rPr lang="en-US" b="1" dirty="0" err="1">
                <a:solidFill>
                  <a:srgbClr val="7030A0"/>
                </a:solidFill>
                <a:latin typeface="Candara" panose="020E0502030303020204" pitchFamily="34" charset="0"/>
              </a:rPr>
              <a:t>quienes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trabajan</a:t>
            </a:r>
            <a:r>
              <a:rPr lang="en-US" b="1" dirty="0">
                <a:solidFill>
                  <a:srgbClr val="7030A0"/>
                </a:solidFill>
                <a:latin typeface="Candara" panose="020E0502030303020204" pitchFamily="34" charset="0"/>
              </a:rPr>
              <a:t> en el </a:t>
            </a:r>
            <a:r>
              <a:rPr lang="en-US" b="1" dirty="0" err="1">
                <a:solidFill>
                  <a:srgbClr val="7030A0"/>
                </a:solidFill>
                <a:latin typeface="Candara" panose="020E0502030303020204" pitchFamily="34" charset="0"/>
              </a:rPr>
              <a:t>área</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concreta</a:t>
            </a:r>
            <a:r>
              <a:rPr lang="en-US" b="1" dirty="0">
                <a:solidFill>
                  <a:srgbClr val="7030A0"/>
                </a:solidFill>
                <a:latin typeface="Candara" panose="020E0502030303020204" pitchFamily="34" charset="0"/>
              </a:rPr>
              <a:t> y los que </a:t>
            </a:r>
            <a:r>
              <a:rPr lang="en-US" b="1" dirty="0" err="1">
                <a:solidFill>
                  <a:srgbClr val="7030A0"/>
                </a:solidFill>
                <a:latin typeface="Candara" panose="020E0502030303020204" pitchFamily="34" charset="0"/>
              </a:rPr>
              <a:t>hicieron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algunos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estudios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sobre</a:t>
            </a:r>
            <a:r>
              <a:rPr lang="en-US" b="1" dirty="0">
                <a:solidFill>
                  <a:srgbClr val="7030A0"/>
                </a:solidFill>
                <a:latin typeface="Candara" panose="020E0502030303020204" pitchFamily="34" charset="0"/>
              </a:rPr>
              <a:t> el </a:t>
            </a:r>
            <a:r>
              <a:rPr lang="en-US" b="1" dirty="0" err="1">
                <a:solidFill>
                  <a:srgbClr val="7030A0"/>
                </a:solidFill>
                <a:latin typeface="Candara" panose="020E0502030303020204" pitchFamily="34" charset="0"/>
              </a:rPr>
              <a:t>tema</a:t>
            </a:r>
            <a:r>
              <a:rPr lang="en-US" b="1" dirty="0">
                <a:solidFill>
                  <a:srgbClr val="7030A0"/>
                </a:solidFill>
                <a:latin typeface="Candara" panose="020E0502030303020204" pitchFamily="34" charset="0"/>
              </a:rPr>
              <a:t>).</a:t>
            </a:r>
          </a:p>
          <a:p>
            <a:pPr marL="342900" indent="-342900">
              <a:buFont typeface="+mj-lt"/>
              <a:buAutoNum type="arabicPeriod"/>
            </a:pPr>
            <a:r>
              <a:rPr lang="en-US" b="1" dirty="0" err="1">
                <a:solidFill>
                  <a:srgbClr val="7030A0"/>
                </a:solidFill>
                <a:latin typeface="Candara" panose="020E0502030303020204" pitchFamily="34" charset="0"/>
              </a:rPr>
              <a:t>Necesitamos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experiencia</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profesional</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cada</a:t>
            </a:r>
            <a:r>
              <a:rPr lang="en-US" b="1" dirty="0">
                <a:solidFill>
                  <a:srgbClr val="7030A0"/>
                </a:solidFill>
                <a:latin typeface="Candara" panose="020E0502030303020204" pitchFamily="34" charset="0"/>
              </a:rPr>
              <a:t> una de </a:t>
            </a:r>
            <a:r>
              <a:rPr lang="en-US" b="1" dirty="0" err="1">
                <a:solidFill>
                  <a:srgbClr val="7030A0"/>
                </a:solidFill>
                <a:latin typeface="Candara" panose="020E0502030303020204" pitchFamily="34" charset="0"/>
              </a:rPr>
              <a:t>estas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áreas</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enfoque</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Necesitamos</a:t>
            </a:r>
            <a:r>
              <a:rPr lang="en-US" b="1" dirty="0">
                <a:solidFill>
                  <a:srgbClr val="7030A0"/>
                </a:solidFill>
                <a:latin typeface="Candara" panose="020E0502030303020204" pitchFamily="34" charset="0"/>
              </a:rPr>
              <a:t> personal, que </a:t>
            </a:r>
            <a:r>
              <a:rPr lang="en-US" b="1" dirty="0" err="1">
                <a:solidFill>
                  <a:srgbClr val="7030A0"/>
                </a:solidFill>
                <a:latin typeface="Candara" panose="020E0502030303020204" pitchFamily="34" charset="0"/>
              </a:rPr>
              <a:t>esté</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cualificado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estos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temas</a:t>
            </a:r>
            <a:r>
              <a:rPr lang="en-US" b="1" dirty="0">
                <a:solidFill>
                  <a:srgbClr val="7030A0"/>
                </a:solidFill>
                <a:latin typeface="Candara" panose="020E0502030303020204" pitchFamily="34" charset="0"/>
              </a:rPr>
              <a:t>. Anime a los </a:t>
            </a:r>
            <a:r>
              <a:rPr lang="en-US" b="1" dirty="0" err="1">
                <a:solidFill>
                  <a:srgbClr val="7030A0"/>
                </a:solidFill>
                <a:latin typeface="Candara" panose="020E0502030303020204" pitchFamily="34" charset="0"/>
              </a:rPr>
              <a:t>miembros</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su</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organismo</a:t>
            </a:r>
            <a:r>
              <a:rPr lang="en-US" b="1" dirty="0">
                <a:solidFill>
                  <a:srgbClr val="7030A0"/>
                </a:solidFill>
                <a:latin typeface="Candara" panose="020E0502030303020204" pitchFamily="34" charset="0"/>
              </a:rPr>
              <a:t> a </a:t>
            </a:r>
            <a:r>
              <a:rPr lang="en-US" b="1" dirty="0" err="1">
                <a:solidFill>
                  <a:srgbClr val="7030A0"/>
                </a:solidFill>
                <a:latin typeface="Candara" panose="020E0502030303020204" pitchFamily="34" charset="0"/>
              </a:rPr>
              <a:t>hacer</a:t>
            </a:r>
            <a:r>
              <a:rPr lang="en-US" b="1" dirty="0">
                <a:solidFill>
                  <a:srgbClr val="7030A0"/>
                </a:solidFill>
                <a:latin typeface="Candara" panose="020E0502030303020204" pitchFamily="34" charset="0"/>
              </a:rPr>
              <a:t> sus </a:t>
            </a:r>
            <a:r>
              <a:rPr lang="en-US" b="1" dirty="0" err="1">
                <a:solidFill>
                  <a:srgbClr val="7030A0"/>
                </a:solidFill>
                <a:latin typeface="Candara" panose="020E0502030303020204" pitchFamily="34" charset="0"/>
              </a:rPr>
              <a:t>estudios</a:t>
            </a:r>
            <a:r>
              <a:rPr lang="en-US" b="1" dirty="0">
                <a:solidFill>
                  <a:srgbClr val="7030A0"/>
                </a:solidFill>
                <a:latin typeface="Candara" panose="020E0502030303020204" pitchFamily="34" charset="0"/>
              </a:rPr>
              <a:t> e </a:t>
            </a:r>
            <a:r>
              <a:rPr lang="en-US" b="1" dirty="0" err="1">
                <a:solidFill>
                  <a:srgbClr val="7030A0"/>
                </a:solidFill>
                <a:latin typeface="Candara" panose="020E0502030303020204" pitchFamily="34" charset="0"/>
              </a:rPr>
              <a:t>investigaciones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estas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áreas</a:t>
            </a:r>
            <a:r>
              <a:rPr lang="en-US" b="1" dirty="0">
                <a:solidFill>
                  <a:srgbClr val="7030A0"/>
                </a:solidFill>
                <a:latin typeface="Candara" panose="020E0502030303020204" pitchFamily="34" charset="0"/>
              </a:rPr>
              <a:t>.</a:t>
            </a:r>
          </a:p>
          <a:p>
            <a:pPr marL="342900" indent="-342900">
              <a:buFont typeface="+mj-lt"/>
              <a:buAutoNum type="arabicPeriod"/>
            </a:pPr>
            <a:r>
              <a:rPr lang="en-US" b="1" dirty="0" err="1">
                <a:solidFill>
                  <a:srgbClr val="7030A0"/>
                </a:solidFill>
                <a:latin typeface="Candara" panose="020E0502030303020204" pitchFamily="34" charset="0"/>
              </a:rPr>
              <a:t>Normalmente</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queremos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servir</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como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perros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guardianes</a:t>
            </a:r>
            <a:r>
              <a:rPr lang="en-US" b="1" dirty="0">
                <a:solidFill>
                  <a:srgbClr val="7030A0"/>
                </a:solidFill>
                <a:latin typeface="Candara" panose="020E0502030303020204" pitchFamily="34" charset="0"/>
              </a:rPr>
              <a:t>" e </a:t>
            </a:r>
            <a:r>
              <a:rPr lang="en-US" b="1" dirty="0" err="1">
                <a:solidFill>
                  <a:srgbClr val="7030A0"/>
                </a:solidFill>
                <a:latin typeface="Candara" panose="020E0502030303020204" pitchFamily="34" charset="0"/>
              </a:rPr>
              <a:t>informar</a:t>
            </a:r>
            <a:r>
              <a:rPr lang="en-US" b="1" dirty="0">
                <a:solidFill>
                  <a:srgbClr val="7030A0"/>
                </a:solidFill>
                <a:latin typeface="Candara" panose="020E0502030303020204" pitchFamily="34" charset="0"/>
              </a:rPr>
              <a:t> a los </a:t>
            </a:r>
            <a:r>
              <a:rPr lang="en-US" b="1" dirty="0" err="1">
                <a:solidFill>
                  <a:srgbClr val="7030A0"/>
                </a:solidFill>
                <a:latin typeface="Candara" panose="020E0502030303020204" pitchFamily="34" charset="0"/>
              </a:rPr>
              <a:t>funcionarios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También</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necesitamos</a:t>
            </a:r>
            <a:r>
              <a:rPr lang="en-US" b="1" dirty="0">
                <a:solidFill>
                  <a:srgbClr val="7030A0"/>
                </a:solidFill>
                <a:latin typeface="Candara" panose="020E0502030303020204" pitchFamily="34" charset="0"/>
              </a:rPr>
              <a:t> ser '</a:t>
            </a:r>
            <a:r>
              <a:rPr lang="en-US" b="1" dirty="0" err="1">
                <a:solidFill>
                  <a:srgbClr val="7030A0"/>
                </a:solidFill>
                <a:latin typeface="Candara" panose="020E0502030303020204" pitchFamily="34" charset="0"/>
              </a:rPr>
              <a:t>escáneres</a:t>
            </a:r>
            <a:r>
              <a:rPr lang="en-US" b="1" dirty="0">
                <a:solidFill>
                  <a:srgbClr val="7030A0"/>
                </a:solidFill>
                <a:latin typeface="Candara" panose="020E0502030303020204" pitchFamily="34" charset="0"/>
              </a:rPr>
              <a:t> de </a:t>
            </a:r>
            <a:r>
              <a:rPr lang="en-US" b="1" dirty="0" err="1">
                <a:solidFill>
                  <a:srgbClr val="7030A0"/>
                </a:solidFill>
                <a:latin typeface="Candara" panose="020E0502030303020204" pitchFamily="34" charset="0"/>
              </a:rPr>
              <a:t>horizonte</a:t>
            </a:r>
            <a:r>
              <a:rPr lang="en-US" b="1" dirty="0">
                <a:solidFill>
                  <a:srgbClr val="7030A0"/>
                </a:solidFill>
                <a:latin typeface="Candara" panose="020E0502030303020204" pitchFamily="34" charset="0"/>
              </a:rPr>
              <a:t>' para </a:t>
            </a:r>
            <a:r>
              <a:rPr lang="en-US" b="1" dirty="0" err="1">
                <a:solidFill>
                  <a:srgbClr val="7030A0"/>
                </a:solidFill>
                <a:latin typeface="Candara" panose="020E0502030303020204" pitchFamily="34" charset="0"/>
              </a:rPr>
              <a:t>dar</a:t>
            </a:r>
            <a:r>
              <a:rPr lang="en-US" b="1" dirty="0">
                <a:solidFill>
                  <a:srgbClr val="7030A0"/>
                </a:solidFill>
                <a:latin typeface="Candara" panose="020E0502030303020204" pitchFamily="34" charset="0"/>
              </a:rPr>
              <a:t> una </a:t>
            </a:r>
            <a:r>
              <a:rPr lang="en-US" b="1" dirty="0" err="1">
                <a:solidFill>
                  <a:srgbClr val="7030A0"/>
                </a:solidFill>
                <a:latin typeface="Candara" panose="020E0502030303020204" pitchFamily="34" charset="0"/>
              </a:rPr>
              <a:t>alerta</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temprana</a:t>
            </a:r>
            <a:r>
              <a:rPr lang="en-US" b="1" dirty="0">
                <a:solidFill>
                  <a:srgbClr val="7030A0"/>
                </a:solidFill>
                <a:latin typeface="Candara" panose="020E0502030303020204" pitchFamily="34" charset="0"/>
              </a:rPr>
              <a:t> para </a:t>
            </a:r>
            <a:r>
              <a:rPr lang="en-US" b="1" dirty="0" err="1">
                <a:solidFill>
                  <a:srgbClr val="7030A0"/>
                </a:solidFill>
                <a:latin typeface="Candara" panose="020E0502030303020204" pitchFamily="34" charset="0"/>
              </a:rPr>
              <a:t>prevenir</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daños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Manteniendo</a:t>
            </a:r>
            <a:r>
              <a:rPr lang="en-US" b="1" dirty="0">
                <a:solidFill>
                  <a:srgbClr val="7030A0"/>
                </a:solidFill>
                <a:latin typeface="Candara" panose="020E0502030303020204" pitchFamily="34" charset="0"/>
              </a:rPr>
              <a:t> a </a:t>
            </a:r>
            <a:r>
              <a:rPr lang="en-US" b="1" dirty="0" err="1">
                <a:solidFill>
                  <a:srgbClr val="7030A0"/>
                </a:solidFill>
                <a:latin typeface="Candara" panose="020E0502030303020204" pitchFamily="34" charset="0"/>
              </a:rPr>
              <a:t>todos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alerta</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cuando</a:t>
            </a:r>
            <a:r>
              <a:rPr lang="en-US" b="1" dirty="0">
                <a:solidFill>
                  <a:srgbClr val="7030A0"/>
                </a:solidFill>
                <a:latin typeface="Candara" panose="020E0502030303020204" pitchFamily="34" charset="0"/>
              </a:rPr>
              <a:t> se </a:t>
            </a:r>
            <a:r>
              <a:rPr lang="en-US" b="1" dirty="0" err="1">
                <a:solidFill>
                  <a:srgbClr val="7030A0"/>
                </a:solidFill>
                <a:latin typeface="Candara" panose="020E0502030303020204" pitchFamily="34" charset="0"/>
              </a:rPr>
              <a:t>sabe</a:t>
            </a:r>
            <a:r>
              <a:rPr lang="en-US" b="1" dirty="0">
                <a:solidFill>
                  <a:srgbClr val="7030A0"/>
                </a:solidFill>
                <a:latin typeface="Candara" panose="020E0502030303020204" pitchFamily="34" charset="0"/>
              </a:rPr>
              <a:t> de un </a:t>
            </a:r>
            <a:r>
              <a:rPr lang="en-US" b="1" dirty="0" err="1">
                <a:solidFill>
                  <a:srgbClr val="7030A0"/>
                </a:solidFill>
                <a:latin typeface="Candara" panose="020E0502030303020204" pitchFamily="34" charset="0"/>
              </a:rPr>
              <a:t>peligro</a:t>
            </a:r>
            <a:r>
              <a:rPr lang="en-US" b="1" dirty="0">
                <a:solidFill>
                  <a:srgbClr val="7030A0"/>
                </a:solidFill>
                <a:latin typeface="Candara" panose="020E0502030303020204" pitchFamily="34" charset="0"/>
              </a:rPr>
              <a:t>.</a:t>
            </a:r>
          </a:p>
          <a:p>
            <a:pPr marL="342900" indent="-342900">
              <a:buFont typeface="+mj-lt"/>
              <a:buAutoNum type="arabicPeriod"/>
            </a:pPr>
            <a:r>
              <a:rPr lang="en-US" b="1" dirty="0" err="1">
                <a:solidFill>
                  <a:srgbClr val="7030A0"/>
                </a:solidFill>
                <a:latin typeface="Candara" panose="020E0502030303020204" pitchFamily="34" charset="0"/>
              </a:rPr>
              <a:t>Producir</a:t>
            </a:r>
            <a:r>
              <a:rPr lang="en-US" b="1" dirty="0">
                <a:solidFill>
                  <a:srgbClr val="7030A0"/>
                </a:solidFill>
                <a:latin typeface="Candara" panose="020E0502030303020204" pitchFamily="34" charset="0"/>
              </a:rPr>
              <a:t> videos </a:t>
            </a:r>
            <a:r>
              <a:rPr lang="en-US" b="1" dirty="0" err="1">
                <a:solidFill>
                  <a:srgbClr val="7030A0"/>
                </a:solidFill>
                <a:latin typeface="Candara" panose="020E0502030303020204" pitchFamily="34" charset="0"/>
              </a:rPr>
              <a:t>cortos</a:t>
            </a:r>
            <a:r>
              <a:rPr lang="en-US" b="1" dirty="0">
                <a:solidFill>
                  <a:srgbClr val="7030A0"/>
                </a:solidFill>
                <a:latin typeface="Candara" panose="020E0502030303020204" pitchFamily="34" charset="0"/>
              </a:rPr>
              <a:t> (max. 5 </a:t>
            </a:r>
            <a:r>
              <a:rPr lang="en-US" b="1" dirty="0" err="1">
                <a:solidFill>
                  <a:srgbClr val="7030A0"/>
                </a:solidFill>
                <a:latin typeface="Candara" panose="020E0502030303020204" pitchFamily="34" charset="0"/>
              </a:rPr>
              <a:t>minutos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sobre</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temas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practcias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exitosas</a:t>
            </a:r>
            <a:r>
              <a:rPr lang="en-US" b="1" dirty="0">
                <a:solidFill>
                  <a:srgbClr val="7030A0"/>
                </a:solidFill>
                <a:latin typeface="Candara" panose="020E0502030303020204" pitchFamily="34" charset="0"/>
              </a:rPr>
              <a:t>, etc.</a:t>
            </a:r>
          </a:p>
          <a:p>
            <a:pPr marL="342900" indent="-342900">
              <a:buFont typeface="+mj-lt"/>
              <a:buAutoNum type="arabicPeriod"/>
            </a:pPr>
            <a:r>
              <a:rPr lang="en-US" b="1" dirty="0" err="1">
                <a:solidFill>
                  <a:srgbClr val="7030A0"/>
                </a:solidFill>
                <a:latin typeface="Candara" panose="020E0502030303020204" pitchFamily="34" charset="0"/>
              </a:rPr>
              <a:t>Unirse</a:t>
            </a:r>
            <a:r>
              <a:rPr lang="en-US" b="1" dirty="0">
                <a:solidFill>
                  <a:srgbClr val="7030A0"/>
                </a:solidFill>
                <a:latin typeface="Candara" panose="020E0502030303020204" pitchFamily="34" charset="0"/>
              </a:rPr>
              <a:t> a </a:t>
            </a:r>
            <a:r>
              <a:rPr lang="en-US" b="1" dirty="0" err="1">
                <a:solidFill>
                  <a:srgbClr val="7030A0"/>
                </a:solidFill>
                <a:latin typeface="Candara" panose="020E0502030303020204" pitchFamily="34" charset="0"/>
              </a:rPr>
              <a:t>otras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organizaciones</a:t>
            </a:r>
            <a:r>
              <a:rPr lang="en-US" b="1" dirty="0">
                <a:solidFill>
                  <a:srgbClr val="7030A0"/>
                </a:solidFill>
                <a:latin typeface="Candara" panose="020E0502030303020204" pitchFamily="34" charset="0"/>
              </a:rPr>
              <a:t> de la </a:t>
            </a:r>
            <a:r>
              <a:rPr lang="en-US" b="1" dirty="0" err="1">
                <a:solidFill>
                  <a:srgbClr val="7030A0"/>
                </a:solidFill>
                <a:latin typeface="Candara" panose="020E0502030303020204" pitchFamily="34" charset="0"/>
              </a:rPr>
              <a:t>sociedad</a:t>
            </a:r>
            <a:r>
              <a:rPr lang="en-US" b="1" dirty="0">
                <a:solidFill>
                  <a:srgbClr val="7030A0"/>
                </a:solidFill>
                <a:latin typeface="Candara" panose="020E0502030303020204" pitchFamily="34" charset="0"/>
              </a:rPr>
              <a:t> civil, </a:t>
            </a:r>
            <a:r>
              <a:rPr lang="en-US" b="1" dirty="0" err="1">
                <a:solidFill>
                  <a:srgbClr val="7030A0"/>
                </a:solidFill>
                <a:latin typeface="Candara" panose="020E0502030303020204" pitchFamily="34" charset="0"/>
              </a:rPr>
              <a:t>unirse</a:t>
            </a:r>
            <a:r>
              <a:rPr lang="en-US" b="1" dirty="0">
                <a:solidFill>
                  <a:srgbClr val="7030A0"/>
                </a:solidFill>
                <a:latin typeface="Candara" panose="020E0502030303020204" pitchFamily="34" charset="0"/>
              </a:rPr>
              <a:t> a </a:t>
            </a:r>
            <a:r>
              <a:rPr lang="en-US" b="1" dirty="0" err="1">
                <a:solidFill>
                  <a:srgbClr val="7030A0"/>
                </a:solidFill>
                <a:latin typeface="Candara" panose="020E0502030303020204" pitchFamily="34" charset="0"/>
              </a:rPr>
              <a:t>alianzas</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coaliciones</a:t>
            </a:r>
            <a:r>
              <a:rPr lang="en-US" b="1" dirty="0">
                <a:solidFill>
                  <a:srgbClr val="7030A0"/>
                </a:solidFill>
                <a:latin typeface="Candara" panose="020E0502030303020204" pitchFamily="34" charset="0"/>
              </a:rPr>
              <a:t> para </a:t>
            </a:r>
            <a:r>
              <a:rPr lang="en-US" b="1" dirty="0" err="1">
                <a:solidFill>
                  <a:srgbClr val="7030A0"/>
                </a:solidFill>
                <a:latin typeface="Candara" panose="020E0502030303020204" pitchFamily="34" charset="0"/>
              </a:rPr>
              <a:t>hacer</a:t>
            </a:r>
            <a:r>
              <a:rPr lang="en-US" b="1" dirty="0">
                <a:solidFill>
                  <a:srgbClr val="7030A0"/>
                </a:solidFill>
                <a:latin typeface="Candara" panose="020E0502030303020204" pitchFamily="34" charset="0"/>
              </a:rPr>
              <a:t> un </a:t>
            </a:r>
            <a:r>
              <a:rPr lang="en-US" b="1" dirty="0" err="1">
                <a:solidFill>
                  <a:srgbClr val="7030A0"/>
                </a:solidFill>
                <a:latin typeface="Candara" panose="020E0502030303020204" pitchFamily="34" charset="0"/>
              </a:rPr>
              <a:t>trabajo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efectivo</a:t>
            </a:r>
            <a:r>
              <a:rPr lang="en-US" b="1" dirty="0">
                <a:solidFill>
                  <a:srgbClr val="7030A0"/>
                </a:solidFill>
                <a:latin typeface="Candara" panose="020E0502030303020204" pitchFamily="34" charset="0"/>
              </a:rPr>
              <a:t> </a:t>
            </a:r>
            <a:r>
              <a:rPr lang="en-US" b="1" dirty="0" err="1">
                <a:solidFill>
                  <a:srgbClr val="7030A0"/>
                </a:solidFill>
                <a:latin typeface="Candara" panose="020E0502030303020204" pitchFamily="34" charset="0"/>
              </a:rPr>
              <a:t>en</a:t>
            </a:r>
            <a:r>
              <a:rPr lang="en-US" b="1" dirty="0">
                <a:solidFill>
                  <a:srgbClr val="7030A0"/>
                </a:solidFill>
                <a:latin typeface="Candara" panose="020E0502030303020204" pitchFamily="34" charset="0"/>
              </a:rPr>
              <a:t> la zona.</a:t>
            </a:r>
          </a:p>
        </p:txBody>
      </p:sp>
    </p:spTree>
    <p:extLst>
      <p:ext uri="{BB962C8B-B14F-4D97-AF65-F5344CB8AC3E}">
        <p14:creationId xmlns:p14="http://schemas.microsoft.com/office/powerpoint/2010/main" val="2521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A13DD990-2861-46F2-8F45-E0B55AED4A3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621" y="238125"/>
            <a:ext cx="4867275" cy="5353050"/>
          </a:xfrm>
          <a:prstGeom prst="rect">
            <a:avLst/>
          </a:prstGeom>
        </p:spPr>
      </p:pic>
      <p:sp>
        <p:nvSpPr>
          <p:cNvPr id="7" name="TextBox 6">
            <a:extLst>
              <a:ext uri="{FF2B5EF4-FFF2-40B4-BE49-F238E27FC236}">
                <a16:creationId xmlns:a16="http://schemas.microsoft.com/office/drawing/2014/main" id="{75F4192B-A944-4B84-8AC6-EE2BE4B0E2EC}"/>
              </a:ext>
            </a:extLst>
          </p:cNvPr>
          <p:cNvSpPr txBox="1"/>
          <p:nvPr/>
        </p:nvSpPr>
        <p:spPr>
          <a:xfrm>
            <a:off x="332897" y="2914650"/>
            <a:ext cx="3504724" cy="916854"/>
          </a:xfrm>
          <a:prstGeom prst="rect">
            <a:avLst/>
          </a:prstGeom>
          <a:noFill/>
        </p:spPr>
        <p:txBody>
          <a:bodyPr wrap="square">
            <a:spAutoFit/>
          </a:bodyPr>
          <a:lstStyle/>
          <a:p>
            <a:pPr>
              <a:lnSpc>
                <a:spcPct val="115000"/>
              </a:lnSpc>
            </a:pPr>
            <a:r>
              <a:rPr lang="en-US" sz="2400" b="1" dirty="0">
                <a:solidFill>
                  <a:schemeClr val="accent6">
                    <a:lumMod val="50000"/>
                  </a:schemeClr>
                </a:solidFill>
                <a:latin typeface="Candara" panose="020E0502030303020204" pitchFamily="34" charset="0"/>
                <a:ea typeface="Arial" panose="020B0604020202020204" pitchFamily="34" charset="0"/>
              </a:rPr>
              <a:t>Peace and Reconciliation  </a:t>
            </a:r>
            <a:r>
              <a:rPr lang="en-US" sz="2400" b="1" dirty="0">
                <a:latin typeface="Candara" panose="020E0502030303020204" pitchFamily="34" charset="0"/>
                <a:ea typeface="Arial" panose="020B0604020202020204" pitchFamily="34" charset="0"/>
              </a:rPr>
              <a:t>  </a:t>
            </a:r>
          </a:p>
          <a:p>
            <a:pPr>
              <a:lnSpc>
                <a:spcPct val="115000"/>
              </a:lnSpc>
            </a:pPr>
            <a:r>
              <a:rPr lang="en-US" sz="2400" b="1" dirty="0">
                <a:solidFill>
                  <a:srgbClr val="7030A0"/>
                </a:solidFill>
                <a:latin typeface="Candara" panose="020E0502030303020204" pitchFamily="34" charset="0"/>
              </a:rPr>
              <a:t>Paz y </a:t>
            </a:r>
            <a:r>
              <a:rPr lang="en-US" sz="2400" b="1" dirty="0" err="1">
                <a:solidFill>
                  <a:srgbClr val="7030A0"/>
                </a:solidFill>
                <a:latin typeface="Candara" panose="020E0502030303020204" pitchFamily="34" charset="0"/>
              </a:rPr>
              <a:t>reconciliación</a:t>
            </a:r>
            <a:endParaRPr lang="en-US" sz="2400" b="1" dirty="0">
              <a:solidFill>
                <a:srgbClr val="7030A0"/>
              </a:solidFill>
              <a:latin typeface="Candara" panose="020E0502030303020204" pitchFamily="34" charset="0"/>
            </a:endParaRPr>
          </a:p>
        </p:txBody>
      </p:sp>
      <p:sp>
        <p:nvSpPr>
          <p:cNvPr id="9" name="TextBox 8">
            <a:extLst>
              <a:ext uri="{FF2B5EF4-FFF2-40B4-BE49-F238E27FC236}">
                <a16:creationId xmlns:a16="http://schemas.microsoft.com/office/drawing/2014/main" id="{CEF9CE40-F499-4133-955A-87C600CDBBC2}"/>
              </a:ext>
            </a:extLst>
          </p:cNvPr>
          <p:cNvSpPr txBox="1"/>
          <p:nvPr/>
        </p:nvSpPr>
        <p:spPr>
          <a:xfrm>
            <a:off x="8888016" y="2970573"/>
            <a:ext cx="3076098" cy="916854"/>
          </a:xfrm>
          <a:prstGeom prst="rect">
            <a:avLst/>
          </a:prstGeom>
          <a:noFill/>
        </p:spPr>
        <p:txBody>
          <a:bodyPr wrap="square">
            <a:spAutoFit/>
          </a:bodyPr>
          <a:lstStyle/>
          <a:p>
            <a:pPr>
              <a:lnSpc>
                <a:spcPct val="115000"/>
              </a:lnSpc>
            </a:pPr>
            <a:r>
              <a:rPr lang="en-US" sz="2400" b="1" dirty="0">
                <a:solidFill>
                  <a:schemeClr val="accent6">
                    <a:lumMod val="50000"/>
                  </a:schemeClr>
                </a:solidFill>
                <a:effectLst/>
                <a:latin typeface="Candara" panose="020E0502030303020204" pitchFamily="34" charset="0"/>
                <a:ea typeface="Arial" panose="020B0604020202020204" pitchFamily="34" charset="0"/>
              </a:rPr>
              <a:t>Migration/Refugees   </a:t>
            </a:r>
            <a:r>
              <a:rPr lang="en-US" sz="2400" b="1" dirty="0">
                <a:effectLst/>
                <a:latin typeface="Candara" panose="020E0502030303020204" pitchFamily="34" charset="0"/>
                <a:ea typeface="Arial" panose="020B0604020202020204" pitchFamily="34" charset="0"/>
              </a:rPr>
              <a:t>|</a:t>
            </a:r>
          </a:p>
          <a:p>
            <a:pPr>
              <a:lnSpc>
                <a:spcPct val="115000"/>
              </a:lnSpc>
            </a:pPr>
            <a:r>
              <a:rPr lang="en-US" sz="2400" b="1" dirty="0" err="1">
                <a:solidFill>
                  <a:srgbClr val="7030A0"/>
                </a:solidFill>
                <a:latin typeface="Candara" panose="020E0502030303020204" pitchFamily="34" charset="0"/>
              </a:rPr>
              <a:t>Migrantes</a:t>
            </a:r>
            <a:r>
              <a:rPr lang="en-US" sz="2400" b="1" dirty="0">
                <a:solidFill>
                  <a:srgbClr val="7030A0"/>
                </a:solidFill>
                <a:latin typeface="Candara" panose="020E0502030303020204" pitchFamily="34" charset="0"/>
              </a:rPr>
              <a:t>/</a:t>
            </a:r>
            <a:r>
              <a:rPr lang="en-US" sz="2400" b="1" dirty="0" err="1">
                <a:solidFill>
                  <a:srgbClr val="7030A0"/>
                </a:solidFill>
                <a:latin typeface="Candara" panose="020E0502030303020204" pitchFamily="34" charset="0"/>
              </a:rPr>
              <a:t>Refugiados</a:t>
            </a:r>
            <a:endParaRPr lang="en-US" sz="2400" b="1" dirty="0">
              <a:solidFill>
                <a:srgbClr val="7030A0"/>
              </a:solidFill>
              <a:effectLst/>
              <a:latin typeface="Candara" panose="020E0502030303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1B907DD7-4000-474A-8890-21F07E457433}"/>
              </a:ext>
            </a:extLst>
          </p:cNvPr>
          <p:cNvSpPr txBox="1"/>
          <p:nvPr/>
        </p:nvSpPr>
        <p:spPr>
          <a:xfrm>
            <a:off x="1793912" y="421900"/>
            <a:ext cx="8954692" cy="492122"/>
          </a:xfrm>
          <a:prstGeom prst="rect">
            <a:avLst/>
          </a:prstGeom>
          <a:noFill/>
        </p:spPr>
        <p:txBody>
          <a:bodyPr wrap="square">
            <a:spAutoFit/>
          </a:bodyPr>
          <a:lstStyle/>
          <a:p>
            <a:pPr>
              <a:lnSpc>
                <a:spcPct val="115000"/>
              </a:lnSpc>
            </a:pPr>
            <a:r>
              <a:rPr lang="en-US" sz="2400" b="1" dirty="0">
                <a:solidFill>
                  <a:schemeClr val="accent6">
                    <a:lumMod val="50000"/>
                  </a:schemeClr>
                </a:solidFill>
                <a:effectLst/>
                <a:latin typeface="Candara" panose="020E0502030303020204" pitchFamily="34" charset="0"/>
                <a:ea typeface="Arial" panose="020B0604020202020204" pitchFamily="34" charset="0"/>
              </a:rPr>
              <a:t>Environment/Climate Change   </a:t>
            </a:r>
            <a:r>
              <a:rPr lang="en-US" sz="2400" b="1" dirty="0">
                <a:effectLst/>
                <a:latin typeface="Candara" panose="020E0502030303020204" pitchFamily="34" charset="0"/>
                <a:ea typeface="Arial" panose="020B0604020202020204" pitchFamily="34" charset="0"/>
              </a:rPr>
              <a:t>|  </a:t>
            </a:r>
            <a:r>
              <a:rPr lang="en-US" sz="2400" b="1" dirty="0">
                <a:solidFill>
                  <a:srgbClr val="7030A0"/>
                </a:solidFill>
                <a:latin typeface="Candara" panose="020E0502030303020204" pitchFamily="34" charset="0"/>
              </a:rPr>
              <a:t>Medio </a:t>
            </a:r>
            <a:r>
              <a:rPr lang="en-US" sz="2400" b="1" dirty="0" err="1">
                <a:solidFill>
                  <a:srgbClr val="7030A0"/>
                </a:solidFill>
                <a:latin typeface="Candara" panose="020E0502030303020204" pitchFamily="34" charset="0"/>
              </a:rPr>
              <a:t>ambiente</a:t>
            </a:r>
            <a:r>
              <a:rPr lang="en-US" sz="2400" b="1" dirty="0">
                <a:solidFill>
                  <a:srgbClr val="7030A0"/>
                </a:solidFill>
                <a:latin typeface="Candara" panose="020E0502030303020204" pitchFamily="34" charset="0"/>
              </a:rPr>
              <a:t>/</a:t>
            </a:r>
            <a:r>
              <a:rPr lang="en-US" sz="2400" b="1" dirty="0" err="1">
                <a:solidFill>
                  <a:srgbClr val="7030A0"/>
                </a:solidFill>
                <a:latin typeface="Candara" panose="020E0502030303020204" pitchFamily="34" charset="0"/>
              </a:rPr>
              <a:t>cambio</a:t>
            </a:r>
            <a:r>
              <a:rPr lang="en-US" sz="2400" b="1" dirty="0">
                <a:solidFill>
                  <a:srgbClr val="7030A0"/>
                </a:solidFill>
                <a:latin typeface="Candara" panose="020E0502030303020204" pitchFamily="34" charset="0"/>
              </a:rPr>
              <a:t> </a:t>
            </a:r>
            <a:r>
              <a:rPr lang="en-US" sz="2400" b="1" dirty="0" err="1">
                <a:solidFill>
                  <a:srgbClr val="7030A0"/>
                </a:solidFill>
                <a:latin typeface="Candara" panose="020E0502030303020204" pitchFamily="34" charset="0"/>
              </a:rPr>
              <a:t>climático</a:t>
            </a:r>
            <a:endParaRPr lang="en-US" sz="2400" b="1" dirty="0">
              <a:solidFill>
                <a:srgbClr val="7030A0"/>
              </a:solidFill>
              <a:effectLst/>
              <a:latin typeface="Candara" panose="020E0502030303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B38568AF-16B5-41A4-A4D2-B30E60CA876F}"/>
              </a:ext>
            </a:extLst>
          </p:cNvPr>
          <p:cNvSpPr txBox="1"/>
          <p:nvPr/>
        </p:nvSpPr>
        <p:spPr>
          <a:xfrm>
            <a:off x="2330765" y="6127753"/>
            <a:ext cx="7880985" cy="492122"/>
          </a:xfrm>
          <a:prstGeom prst="rect">
            <a:avLst/>
          </a:prstGeom>
          <a:noFill/>
        </p:spPr>
        <p:txBody>
          <a:bodyPr wrap="square">
            <a:spAutoFit/>
          </a:bodyPr>
          <a:lstStyle/>
          <a:p>
            <a:pPr>
              <a:lnSpc>
                <a:spcPct val="115000"/>
              </a:lnSpc>
            </a:pPr>
            <a:r>
              <a:rPr lang="en-US" sz="2400" b="1" dirty="0">
                <a:solidFill>
                  <a:schemeClr val="accent6">
                    <a:lumMod val="50000"/>
                  </a:schemeClr>
                </a:solidFill>
                <a:effectLst/>
                <a:latin typeface="Candara" panose="020E0502030303020204" pitchFamily="34" charset="0"/>
                <a:ea typeface="Arial" panose="020B0604020202020204" pitchFamily="34" charset="0"/>
              </a:rPr>
              <a:t>Indigenous People/Mining   </a:t>
            </a:r>
            <a:r>
              <a:rPr lang="en-US" sz="2400" b="1" dirty="0">
                <a:effectLst/>
                <a:latin typeface="Candara" panose="020E0502030303020204" pitchFamily="34" charset="0"/>
                <a:ea typeface="Arial" panose="020B0604020202020204" pitchFamily="34" charset="0"/>
              </a:rPr>
              <a:t>|   </a:t>
            </a:r>
            <a:r>
              <a:rPr lang="en-US" sz="2400" b="1" dirty="0">
                <a:solidFill>
                  <a:srgbClr val="7030A0"/>
                </a:solidFill>
                <a:latin typeface="Candara" panose="020E0502030303020204" pitchFamily="34" charset="0"/>
              </a:rPr>
              <a:t>Pueblos </a:t>
            </a:r>
            <a:r>
              <a:rPr lang="en-US" sz="2400" b="1" dirty="0" err="1">
                <a:solidFill>
                  <a:srgbClr val="7030A0"/>
                </a:solidFill>
                <a:latin typeface="Candara" panose="020E0502030303020204" pitchFamily="34" charset="0"/>
              </a:rPr>
              <a:t>indígenas</a:t>
            </a:r>
            <a:r>
              <a:rPr lang="en-US" sz="2400" b="1" dirty="0">
                <a:solidFill>
                  <a:srgbClr val="7030A0"/>
                </a:solidFill>
                <a:latin typeface="Candara" panose="020E0502030303020204" pitchFamily="34" charset="0"/>
              </a:rPr>
              <a:t>/</a:t>
            </a:r>
            <a:r>
              <a:rPr lang="en-US" sz="2400" b="1" dirty="0" err="1">
                <a:solidFill>
                  <a:srgbClr val="7030A0"/>
                </a:solidFill>
                <a:latin typeface="Candara" panose="020E0502030303020204" pitchFamily="34" charset="0"/>
              </a:rPr>
              <a:t>Minería</a:t>
            </a:r>
            <a:endParaRPr lang="en-US" sz="2400" b="1" dirty="0">
              <a:solidFill>
                <a:srgbClr val="7030A0"/>
              </a:solidFill>
              <a:effectLst/>
              <a:latin typeface="Candara" panose="020E0502030303020204" pitchFamily="34" charset="0"/>
              <a:ea typeface="Arial" panose="020B0604020202020204" pitchFamily="34" charset="0"/>
            </a:endParaRPr>
          </a:p>
        </p:txBody>
      </p:sp>
    </p:spTree>
    <p:extLst>
      <p:ext uri="{BB962C8B-B14F-4D97-AF65-F5344CB8AC3E}">
        <p14:creationId xmlns:p14="http://schemas.microsoft.com/office/powerpoint/2010/main" val="135202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FB94A56-4C61-4978-8642-CC97C4B25136}"/>
              </a:ext>
            </a:extLst>
          </p:cNvPr>
          <p:cNvGraphicFramePr>
            <a:graphicFrameLocks noGrp="1"/>
          </p:cNvGraphicFramePr>
          <p:nvPr>
            <p:extLst>
              <p:ext uri="{D42A27DB-BD31-4B8C-83A1-F6EECF244321}">
                <p14:modId xmlns:p14="http://schemas.microsoft.com/office/powerpoint/2010/main" val="4105000489"/>
              </p:ext>
            </p:extLst>
          </p:nvPr>
        </p:nvGraphicFramePr>
        <p:xfrm>
          <a:off x="2308860" y="185419"/>
          <a:ext cx="9292589" cy="5877670"/>
        </p:xfrm>
        <a:graphic>
          <a:graphicData uri="http://schemas.openxmlformats.org/drawingml/2006/table">
            <a:tbl>
              <a:tblPr firstRow="1" firstCol="1" bandRow="1">
                <a:tableStyleId>{5C22544A-7EE6-4342-B048-85BDC9FD1C3A}</a:tableStyleId>
              </a:tblPr>
              <a:tblGrid>
                <a:gridCol w="1474470">
                  <a:extLst>
                    <a:ext uri="{9D8B030D-6E8A-4147-A177-3AD203B41FA5}">
                      <a16:colId xmlns:a16="http://schemas.microsoft.com/office/drawing/2014/main" val="2502936669"/>
                    </a:ext>
                  </a:extLst>
                </a:gridCol>
                <a:gridCol w="1707868">
                  <a:extLst>
                    <a:ext uri="{9D8B030D-6E8A-4147-A177-3AD203B41FA5}">
                      <a16:colId xmlns:a16="http://schemas.microsoft.com/office/drawing/2014/main" val="397831437"/>
                    </a:ext>
                  </a:extLst>
                </a:gridCol>
                <a:gridCol w="2185497">
                  <a:extLst>
                    <a:ext uri="{9D8B030D-6E8A-4147-A177-3AD203B41FA5}">
                      <a16:colId xmlns:a16="http://schemas.microsoft.com/office/drawing/2014/main" val="213809709"/>
                    </a:ext>
                  </a:extLst>
                </a:gridCol>
                <a:gridCol w="2016542">
                  <a:extLst>
                    <a:ext uri="{9D8B030D-6E8A-4147-A177-3AD203B41FA5}">
                      <a16:colId xmlns:a16="http://schemas.microsoft.com/office/drawing/2014/main" val="2896067208"/>
                    </a:ext>
                  </a:extLst>
                </a:gridCol>
                <a:gridCol w="1908212">
                  <a:extLst>
                    <a:ext uri="{9D8B030D-6E8A-4147-A177-3AD203B41FA5}">
                      <a16:colId xmlns:a16="http://schemas.microsoft.com/office/drawing/2014/main" val="3696015517"/>
                    </a:ext>
                  </a:extLst>
                </a:gridCol>
              </a:tblGrid>
              <a:tr h="206828">
                <a:tc>
                  <a:txBody>
                    <a:bodyPr/>
                    <a:lstStyle/>
                    <a:p>
                      <a:pPr marL="0" marR="0" algn="ctr">
                        <a:lnSpc>
                          <a:spcPct val="107000"/>
                        </a:lnSpc>
                        <a:spcBef>
                          <a:spcPts val="0"/>
                        </a:spcBef>
                        <a:spcAft>
                          <a:spcPts val="0"/>
                        </a:spcAft>
                      </a:pPr>
                      <a:r>
                        <a:rPr lang="en-US" sz="1400" b="1">
                          <a:solidFill>
                            <a:schemeClr val="bg1"/>
                          </a:solidFill>
                          <a:effectLst/>
                        </a:rPr>
                        <a:t>Objectives</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effectLst/>
                        </a:rPr>
                        <a:t>UN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effectLst/>
                        </a:rPr>
                        <a:t>CMF @ UN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effectLst/>
                        </a:rPr>
                        <a:t>CMF @ Ground</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effectLst/>
                        </a:rPr>
                        <a:t>Grassroots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extLst>
                  <a:ext uri="{0D108BD9-81ED-4DB2-BD59-A6C34878D82A}">
                    <a16:rowId xmlns:a16="http://schemas.microsoft.com/office/drawing/2014/main" val="2916309200"/>
                  </a:ext>
                </a:extLst>
              </a:tr>
              <a:tr h="1289005">
                <a:tc>
                  <a:txBody>
                    <a:bodyPr/>
                    <a:lstStyle/>
                    <a:p>
                      <a:pPr marL="0" marR="0">
                        <a:lnSpc>
                          <a:spcPct val="107000"/>
                        </a:lnSpc>
                        <a:spcBef>
                          <a:spcPts val="0"/>
                        </a:spcBef>
                        <a:spcAft>
                          <a:spcPts val="0"/>
                        </a:spcAft>
                      </a:pPr>
                      <a:r>
                        <a:rPr lang="en-US" sz="1400" b="1">
                          <a:solidFill>
                            <a:schemeClr val="bg1"/>
                          </a:solidFill>
                          <a:effectLst/>
                        </a:rPr>
                        <a:t>Influencing the UN</a:t>
                      </a:r>
                    </a:p>
                    <a:p>
                      <a:pPr marL="0" marR="0">
                        <a:lnSpc>
                          <a:spcPct val="107000"/>
                        </a:lnSpc>
                        <a:spcBef>
                          <a:spcPts val="0"/>
                        </a:spcBef>
                        <a:spcAft>
                          <a:spcPts val="0"/>
                        </a:spcAft>
                      </a:pPr>
                      <a:r>
                        <a:rPr lang="en-US" sz="1400" b="1">
                          <a:solidFill>
                            <a:schemeClr val="bg1"/>
                          </a:solidFill>
                          <a:effectLst/>
                        </a:rPr>
                        <a:t> </a:t>
                      </a:r>
                    </a:p>
                    <a:p>
                      <a:pPr marL="0" marR="0">
                        <a:lnSpc>
                          <a:spcPct val="107000"/>
                        </a:lnSpc>
                        <a:spcBef>
                          <a:spcPts val="0"/>
                        </a:spcBef>
                        <a:spcAft>
                          <a:spcPts val="0"/>
                        </a:spcAft>
                      </a:pPr>
                      <a:r>
                        <a:rPr lang="en-US" sz="1400" b="1">
                          <a:solidFill>
                            <a:schemeClr val="bg1"/>
                          </a:solidFill>
                          <a:effectLst/>
                        </a:rPr>
                        <a:t>Influir en la ONU</a:t>
                      </a:r>
                    </a:p>
                    <a:p>
                      <a:pPr marL="0" marR="0">
                        <a:lnSpc>
                          <a:spcPct val="107000"/>
                        </a:lnSpc>
                        <a:spcBef>
                          <a:spcPts val="0"/>
                        </a:spcBef>
                        <a:spcAft>
                          <a:spcPts val="0"/>
                        </a:spcAft>
                      </a:pPr>
                      <a:r>
                        <a:rPr lang="en-US" sz="1400" b="1">
                          <a:solidFill>
                            <a:schemeClr val="bg1"/>
                          </a:solidFill>
                          <a:effectLst/>
                        </a:rPr>
                        <a:t>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Policies</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Políticas</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Negotiation</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Negociación</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solidFill>
                            <a:srgbClr val="002060"/>
                          </a:solidFill>
                          <a:effectLst/>
                        </a:rPr>
                        <a:t>sharing </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br>
                        <a:rPr lang="en-US" sz="1400" b="1">
                          <a:solidFill>
                            <a:srgbClr val="002060"/>
                          </a:solidFill>
                          <a:effectLst/>
                        </a:rPr>
                      </a:br>
                      <a:r>
                        <a:rPr lang="en-US" sz="1400" b="1">
                          <a:solidFill>
                            <a:srgbClr val="002060"/>
                          </a:solidFill>
                          <a:effectLst/>
                        </a:rPr>
                        <a:t>divulgar – compartir</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Experience</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Experiencia</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extLst>
                  <a:ext uri="{0D108BD9-81ED-4DB2-BD59-A6C34878D82A}">
                    <a16:rowId xmlns:a16="http://schemas.microsoft.com/office/drawing/2014/main" val="3798773077"/>
                  </a:ext>
                </a:extLst>
              </a:tr>
              <a:tr h="1336340">
                <a:tc>
                  <a:txBody>
                    <a:bodyPr/>
                    <a:lstStyle/>
                    <a:p>
                      <a:pPr marL="0" marR="0">
                        <a:lnSpc>
                          <a:spcPct val="107000"/>
                        </a:lnSpc>
                        <a:spcBef>
                          <a:spcPts val="0"/>
                        </a:spcBef>
                        <a:spcAft>
                          <a:spcPts val="0"/>
                        </a:spcAft>
                      </a:pPr>
                      <a:r>
                        <a:rPr lang="en-US" sz="1400" b="1" dirty="0">
                          <a:solidFill>
                            <a:schemeClr val="bg1"/>
                          </a:solidFill>
                          <a:effectLst/>
                        </a:rPr>
                        <a:t>Being the voice of the voiceless</a:t>
                      </a:r>
                    </a:p>
                    <a:p>
                      <a:pPr marL="0" marR="0">
                        <a:lnSpc>
                          <a:spcPct val="107000"/>
                        </a:lnSpc>
                        <a:spcBef>
                          <a:spcPts val="0"/>
                        </a:spcBef>
                        <a:spcAft>
                          <a:spcPts val="0"/>
                        </a:spcAft>
                      </a:pPr>
                      <a:r>
                        <a:rPr lang="en-US" sz="1400" b="1" dirty="0">
                          <a:solidFill>
                            <a:schemeClr val="bg1"/>
                          </a:solidFill>
                          <a:effectLst/>
                        </a:rPr>
                        <a:t> </a:t>
                      </a:r>
                    </a:p>
                    <a:p>
                      <a:pPr marL="0" marR="0">
                        <a:lnSpc>
                          <a:spcPct val="107000"/>
                        </a:lnSpc>
                        <a:spcBef>
                          <a:spcPts val="0"/>
                        </a:spcBef>
                        <a:spcAft>
                          <a:spcPts val="0"/>
                        </a:spcAft>
                      </a:pPr>
                      <a:r>
                        <a:rPr lang="en-US" sz="1400" b="1" dirty="0">
                          <a:solidFill>
                            <a:schemeClr val="bg1"/>
                          </a:solidFill>
                          <a:effectLst/>
                        </a:rPr>
                        <a:t>Ser la </a:t>
                      </a:r>
                      <a:r>
                        <a:rPr lang="en-US" sz="1400" b="1" dirty="0" err="1">
                          <a:solidFill>
                            <a:schemeClr val="bg1"/>
                          </a:solidFill>
                          <a:effectLst/>
                        </a:rPr>
                        <a:t>voz</a:t>
                      </a:r>
                      <a:r>
                        <a:rPr lang="en-US" sz="1400" b="1" dirty="0">
                          <a:solidFill>
                            <a:schemeClr val="bg1"/>
                          </a:solidFill>
                          <a:effectLst/>
                        </a:rPr>
                        <a:t> de los sin </a:t>
                      </a:r>
                      <a:r>
                        <a:rPr lang="en-US" sz="1400" b="1" dirty="0" err="1">
                          <a:solidFill>
                            <a:schemeClr val="bg1"/>
                          </a:solidFill>
                          <a:effectLst/>
                        </a:rPr>
                        <a:t>voz</a:t>
                      </a:r>
                      <a:endParaRPr lang="en-US" sz="1400" b="1" dirty="0">
                        <a:solidFill>
                          <a:schemeClr val="bg1"/>
                        </a:solidFill>
                        <a:effectLst/>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Resolution</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err="1">
                          <a:solidFill>
                            <a:srgbClr val="002060"/>
                          </a:solidFill>
                          <a:effectLst/>
                        </a:rPr>
                        <a:t>Resolución</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Advocacy/lobbying</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err="1">
                          <a:solidFill>
                            <a:srgbClr val="002060"/>
                          </a:solidFill>
                          <a:effectLst/>
                        </a:rPr>
                        <a:t>Incidencia</a:t>
                      </a:r>
                      <a:r>
                        <a:rPr lang="en-US" sz="1400" b="1" dirty="0">
                          <a:solidFill>
                            <a:srgbClr val="002060"/>
                          </a:solidFill>
                          <a:effectLst/>
                        </a:rPr>
                        <a:t> y </a:t>
                      </a:r>
                      <a:r>
                        <a:rPr lang="en-US" sz="1400" b="1" dirty="0" err="1">
                          <a:solidFill>
                            <a:srgbClr val="002060"/>
                          </a:solidFill>
                          <a:effectLst/>
                        </a:rPr>
                        <a:t>cabildeo</a:t>
                      </a:r>
                      <a:endParaRPr lang="en-US" sz="1400" b="1" dirty="0">
                        <a:solidFill>
                          <a:srgbClr val="002060"/>
                        </a:solidFill>
                        <a:effectLst/>
                      </a:endParaRPr>
                    </a:p>
                    <a:p>
                      <a:pPr marL="0" marR="0" algn="ctr">
                        <a:lnSpc>
                          <a:spcPct val="107000"/>
                        </a:lnSpc>
                        <a:spcBef>
                          <a:spcPts val="0"/>
                        </a:spcBef>
                        <a:spcAft>
                          <a:spcPts val="0"/>
                        </a:spcAft>
                      </a:pPr>
                      <a:r>
                        <a:rPr lang="en-US" sz="1400" b="1" dirty="0">
                          <a:solidFill>
                            <a:srgbClr val="002060"/>
                          </a:solidFill>
                          <a:effectLst/>
                        </a:rPr>
                        <a:t> </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Listening/Reporting</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err="1">
                          <a:solidFill>
                            <a:srgbClr val="002060"/>
                          </a:solidFill>
                          <a:effectLst/>
                        </a:rPr>
                        <a:t>Escuchar</a:t>
                      </a:r>
                      <a:r>
                        <a:rPr lang="en-US" sz="1400" b="1" dirty="0">
                          <a:solidFill>
                            <a:srgbClr val="002060"/>
                          </a:solidFill>
                          <a:effectLst/>
                        </a:rPr>
                        <a:t> / </a:t>
                      </a:r>
                      <a:r>
                        <a:rPr lang="en-US" sz="1400" b="1" dirty="0" err="1">
                          <a:solidFill>
                            <a:srgbClr val="002060"/>
                          </a:solidFill>
                          <a:effectLst/>
                        </a:rPr>
                        <a:t>informar</a:t>
                      </a:r>
                      <a:r>
                        <a:rPr lang="en-US" sz="1400" b="1" dirty="0">
                          <a:solidFill>
                            <a:srgbClr val="002060"/>
                          </a:solidFill>
                          <a:effectLst/>
                        </a:rPr>
                        <a:t> </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Situation</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err="1">
                          <a:solidFill>
                            <a:srgbClr val="002060"/>
                          </a:solidFill>
                          <a:effectLst/>
                        </a:rPr>
                        <a:t>Situación</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extLst>
                  <a:ext uri="{0D108BD9-81ED-4DB2-BD59-A6C34878D82A}">
                    <a16:rowId xmlns:a16="http://schemas.microsoft.com/office/drawing/2014/main" val="2828755950"/>
                  </a:ext>
                </a:extLst>
              </a:tr>
              <a:tr h="1289005">
                <a:tc>
                  <a:txBody>
                    <a:bodyPr/>
                    <a:lstStyle/>
                    <a:p>
                      <a:pPr marL="0" marR="0">
                        <a:lnSpc>
                          <a:spcPct val="107000"/>
                        </a:lnSpc>
                        <a:spcBef>
                          <a:spcPts val="0"/>
                        </a:spcBef>
                        <a:spcAft>
                          <a:spcPts val="0"/>
                        </a:spcAft>
                      </a:pPr>
                      <a:r>
                        <a:rPr lang="en-US" sz="1400" b="1">
                          <a:solidFill>
                            <a:schemeClr val="bg1"/>
                          </a:solidFill>
                          <a:effectLst/>
                        </a:rPr>
                        <a:t>Create Awareness</a:t>
                      </a:r>
                    </a:p>
                    <a:p>
                      <a:pPr marL="0" marR="0">
                        <a:lnSpc>
                          <a:spcPct val="107000"/>
                        </a:lnSpc>
                        <a:spcBef>
                          <a:spcPts val="0"/>
                        </a:spcBef>
                        <a:spcAft>
                          <a:spcPts val="0"/>
                        </a:spcAft>
                      </a:pPr>
                      <a:r>
                        <a:rPr lang="en-US" sz="1400" b="1">
                          <a:solidFill>
                            <a:schemeClr val="bg1"/>
                          </a:solidFill>
                          <a:effectLst/>
                        </a:rPr>
                        <a:t> </a:t>
                      </a:r>
                    </a:p>
                    <a:p>
                      <a:pPr marL="0" marR="0">
                        <a:lnSpc>
                          <a:spcPct val="107000"/>
                        </a:lnSpc>
                        <a:spcBef>
                          <a:spcPts val="0"/>
                        </a:spcBef>
                        <a:spcAft>
                          <a:spcPts val="0"/>
                        </a:spcAft>
                      </a:pPr>
                      <a:r>
                        <a:rPr lang="en-US" sz="1400" b="1">
                          <a:solidFill>
                            <a:schemeClr val="bg1"/>
                          </a:solidFill>
                          <a:effectLst/>
                        </a:rPr>
                        <a:t>Crear conciencia</a:t>
                      </a:r>
                    </a:p>
                    <a:p>
                      <a:pPr marL="0" marR="0">
                        <a:lnSpc>
                          <a:spcPct val="107000"/>
                        </a:lnSpc>
                        <a:spcBef>
                          <a:spcPts val="0"/>
                        </a:spcBef>
                        <a:spcAft>
                          <a:spcPts val="0"/>
                        </a:spcAft>
                      </a:pPr>
                      <a:r>
                        <a:rPr lang="en-US" sz="1400" b="1">
                          <a:solidFill>
                            <a:schemeClr val="bg1"/>
                          </a:solidFill>
                          <a:effectLst/>
                        </a:rPr>
                        <a:t>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solidFill>
                            <a:srgbClr val="002060"/>
                          </a:solidFill>
                          <a:effectLst/>
                        </a:rPr>
                        <a:t> </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Training/campaigns</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Formacion</a:t>
                      </a:r>
                      <a:r>
                        <a:rPr lang="en-US" sz="1400" b="1" dirty="0">
                          <a:solidFill>
                            <a:srgbClr val="002060"/>
                          </a:solidFill>
                          <a:effectLst/>
                        </a:rPr>
                        <a:t>/</a:t>
                      </a:r>
                      <a:r>
                        <a:rPr lang="en-US" sz="1400" b="1" dirty="0" err="1">
                          <a:solidFill>
                            <a:srgbClr val="002060"/>
                          </a:solidFill>
                          <a:effectLst/>
                        </a:rPr>
                        <a:t>campañas</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motivation</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motivación</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Programs/projects</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Programas</a:t>
                      </a:r>
                      <a:r>
                        <a:rPr lang="en-US" sz="1400" b="1" dirty="0">
                          <a:solidFill>
                            <a:srgbClr val="002060"/>
                          </a:solidFill>
                          <a:effectLst/>
                        </a:rPr>
                        <a:t>/ Proyecto</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extLst>
                  <a:ext uri="{0D108BD9-81ED-4DB2-BD59-A6C34878D82A}">
                    <a16:rowId xmlns:a16="http://schemas.microsoft.com/office/drawing/2014/main" val="1757679540"/>
                  </a:ext>
                </a:extLst>
              </a:tr>
              <a:tr h="1721875">
                <a:tc>
                  <a:txBody>
                    <a:bodyPr/>
                    <a:lstStyle/>
                    <a:p>
                      <a:pPr marL="0" marR="0">
                        <a:lnSpc>
                          <a:spcPct val="107000"/>
                        </a:lnSpc>
                        <a:spcBef>
                          <a:spcPts val="0"/>
                        </a:spcBef>
                        <a:spcAft>
                          <a:spcPts val="0"/>
                        </a:spcAft>
                      </a:pPr>
                      <a:r>
                        <a:rPr lang="en-US" sz="1400" b="1" dirty="0">
                          <a:solidFill>
                            <a:schemeClr val="bg1"/>
                          </a:solidFill>
                          <a:effectLst/>
                        </a:rPr>
                        <a:t>Grassroots Action</a:t>
                      </a:r>
                    </a:p>
                    <a:p>
                      <a:pPr marL="0" marR="0">
                        <a:lnSpc>
                          <a:spcPct val="107000"/>
                        </a:lnSpc>
                        <a:spcBef>
                          <a:spcPts val="0"/>
                        </a:spcBef>
                        <a:spcAft>
                          <a:spcPts val="0"/>
                        </a:spcAft>
                      </a:pPr>
                      <a:r>
                        <a:rPr lang="en-US" sz="1400" b="1" dirty="0">
                          <a:solidFill>
                            <a:schemeClr val="bg1"/>
                          </a:solidFill>
                          <a:effectLst/>
                        </a:rPr>
                        <a:t> </a:t>
                      </a:r>
                    </a:p>
                    <a:p>
                      <a:pPr marL="0" marR="0">
                        <a:lnSpc>
                          <a:spcPct val="107000"/>
                        </a:lnSpc>
                        <a:spcBef>
                          <a:spcPts val="0"/>
                        </a:spcBef>
                        <a:spcAft>
                          <a:spcPts val="0"/>
                        </a:spcAft>
                      </a:pPr>
                      <a:r>
                        <a:rPr lang="en-US" sz="1400" b="1" dirty="0">
                          <a:solidFill>
                            <a:schemeClr val="bg1"/>
                          </a:solidFill>
                          <a:effectLst/>
                        </a:rPr>
                        <a:t> </a:t>
                      </a:r>
                    </a:p>
                    <a:p>
                      <a:pPr marL="0" marR="0">
                        <a:lnSpc>
                          <a:spcPct val="107000"/>
                        </a:lnSpc>
                        <a:spcBef>
                          <a:spcPts val="0"/>
                        </a:spcBef>
                        <a:spcAft>
                          <a:spcPts val="0"/>
                        </a:spcAft>
                      </a:pPr>
                      <a:r>
                        <a:rPr lang="en-US" sz="1400" b="1" dirty="0" err="1">
                          <a:solidFill>
                            <a:schemeClr val="bg1"/>
                          </a:solidFill>
                          <a:effectLst/>
                        </a:rPr>
                        <a:t>Acción</a:t>
                      </a:r>
                      <a:r>
                        <a:rPr lang="en-US" sz="1400" b="1" dirty="0">
                          <a:solidFill>
                            <a:schemeClr val="bg1"/>
                          </a:solidFill>
                          <a:effectLst/>
                        </a:rPr>
                        <a:t> de base</a:t>
                      </a:r>
                    </a:p>
                    <a:p>
                      <a:pPr marL="0" marR="0">
                        <a:lnSpc>
                          <a:spcPct val="107000"/>
                        </a:lnSpc>
                        <a:spcBef>
                          <a:spcPts val="0"/>
                        </a:spcBef>
                        <a:spcAft>
                          <a:spcPts val="0"/>
                        </a:spcAft>
                      </a:pPr>
                      <a:r>
                        <a:rPr lang="en-US" sz="1400" b="1" dirty="0">
                          <a:solidFill>
                            <a:schemeClr val="bg1"/>
                          </a:solidFill>
                          <a:effectLst/>
                        </a:rPr>
                        <a:t> </a:t>
                      </a:r>
                    </a:p>
                    <a:p>
                      <a:pPr marL="0" marR="0">
                        <a:lnSpc>
                          <a:spcPct val="107000"/>
                        </a:lnSpc>
                        <a:spcBef>
                          <a:spcPts val="0"/>
                        </a:spcBef>
                        <a:spcAft>
                          <a:spcPts val="0"/>
                        </a:spcAft>
                      </a:pPr>
                      <a:r>
                        <a:rPr lang="en-US" sz="1400" b="1" dirty="0">
                          <a:solidFill>
                            <a:schemeClr val="bg1"/>
                          </a:solidFill>
                          <a:effectLst/>
                        </a:rPr>
                        <a:t>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solidFill>
                            <a:srgbClr val="002060"/>
                          </a:solidFill>
                          <a:effectLst/>
                        </a:rPr>
                        <a:t>Declarations</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r>
                        <a:rPr lang="en-US" sz="1400" b="1">
                          <a:solidFill>
                            <a:srgbClr val="002060"/>
                          </a:solidFill>
                          <a:effectLst/>
                        </a:rPr>
                        <a:t>Declaraciones</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a:solidFill>
                            <a:srgbClr val="002060"/>
                          </a:solidFill>
                          <a:effectLst/>
                        </a:rPr>
                        <a:t>Social media/ Training</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r>
                        <a:rPr lang="en-US" sz="1400" b="1">
                          <a:solidFill>
                            <a:srgbClr val="002060"/>
                          </a:solidFill>
                          <a:effectLst/>
                        </a:rPr>
                        <a:t> </a:t>
                      </a:r>
                    </a:p>
                    <a:p>
                      <a:pPr marL="0" marR="0" algn="ctr">
                        <a:lnSpc>
                          <a:spcPct val="107000"/>
                        </a:lnSpc>
                        <a:spcBef>
                          <a:spcPts val="0"/>
                        </a:spcBef>
                        <a:spcAft>
                          <a:spcPts val="0"/>
                        </a:spcAft>
                      </a:pPr>
                      <a:br>
                        <a:rPr lang="en-US" sz="1400" b="1">
                          <a:solidFill>
                            <a:srgbClr val="002060"/>
                          </a:solidFill>
                          <a:effectLst/>
                        </a:rPr>
                      </a:br>
                      <a:r>
                        <a:rPr lang="en-US" sz="1400" b="1">
                          <a:solidFill>
                            <a:srgbClr val="002060"/>
                          </a:solidFill>
                          <a:effectLst/>
                        </a:rPr>
                        <a:t>Medios de comunicación social/ Formación</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Action and Networking</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endParaRPr lang="en-US" sz="1400" b="1" dirty="0">
                        <a:solidFill>
                          <a:srgbClr val="002060"/>
                        </a:solidFill>
                        <a:effectLst/>
                      </a:endParaRPr>
                    </a:p>
                    <a:p>
                      <a:pPr marL="0" marR="0" algn="ctr">
                        <a:lnSpc>
                          <a:spcPct val="107000"/>
                        </a:lnSpc>
                        <a:spcBef>
                          <a:spcPts val="0"/>
                        </a:spcBef>
                        <a:spcAft>
                          <a:spcPts val="0"/>
                        </a:spcAft>
                      </a:pPr>
                      <a:r>
                        <a:rPr lang="en-US" sz="1400" b="1" dirty="0" err="1">
                          <a:solidFill>
                            <a:srgbClr val="002060"/>
                          </a:solidFill>
                          <a:effectLst/>
                        </a:rPr>
                        <a:t>Acción</a:t>
                      </a:r>
                      <a:r>
                        <a:rPr lang="en-US" sz="1400" b="1" dirty="0">
                          <a:solidFill>
                            <a:srgbClr val="002060"/>
                          </a:solidFill>
                          <a:effectLst/>
                        </a:rPr>
                        <a:t> y </a:t>
                      </a:r>
                      <a:r>
                        <a:rPr lang="en-US" sz="1400" b="1" dirty="0" err="1">
                          <a:solidFill>
                            <a:srgbClr val="002060"/>
                          </a:solidFill>
                          <a:effectLst/>
                        </a:rPr>
                        <a:t>trabajo</a:t>
                      </a:r>
                      <a:r>
                        <a:rPr lang="en-US" sz="1400" b="1" dirty="0">
                          <a:solidFill>
                            <a:srgbClr val="002060"/>
                          </a:solidFill>
                          <a:effectLst/>
                        </a:rPr>
                        <a:t> </a:t>
                      </a:r>
                      <a:r>
                        <a:rPr lang="en-US" sz="1400" b="1" dirty="0" err="1">
                          <a:solidFill>
                            <a:srgbClr val="002060"/>
                          </a:solidFill>
                          <a:effectLst/>
                        </a:rPr>
                        <a:t>en</a:t>
                      </a:r>
                      <a:r>
                        <a:rPr lang="en-US" sz="1400" b="1" dirty="0">
                          <a:solidFill>
                            <a:srgbClr val="002060"/>
                          </a:solidFill>
                          <a:effectLst/>
                        </a:rPr>
                        <a:t> red</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tc>
                  <a:txBody>
                    <a:bodyPr/>
                    <a:lstStyle/>
                    <a:p>
                      <a:pPr marL="0" marR="0" algn="ctr">
                        <a:lnSpc>
                          <a:spcPct val="107000"/>
                        </a:lnSpc>
                        <a:spcBef>
                          <a:spcPts val="0"/>
                        </a:spcBef>
                        <a:spcAft>
                          <a:spcPts val="0"/>
                        </a:spcAft>
                      </a:pPr>
                      <a:r>
                        <a:rPr lang="en-US" sz="1400" b="1" dirty="0">
                          <a:solidFill>
                            <a:srgbClr val="002060"/>
                          </a:solidFill>
                          <a:effectLst/>
                        </a:rPr>
                        <a:t>Partners in action</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a:solidFill>
                            <a:srgbClr val="002060"/>
                          </a:solidFill>
                          <a:effectLst/>
                        </a:rPr>
                        <a:t> </a:t>
                      </a:r>
                    </a:p>
                    <a:p>
                      <a:pPr marL="0" marR="0" algn="ctr">
                        <a:lnSpc>
                          <a:spcPct val="107000"/>
                        </a:lnSpc>
                        <a:spcBef>
                          <a:spcPts val="0"/>
                        </a:spcBef>
                        <a:spcAft>
                          <a:spcPts val="0"/>
                        </a:spcAft>
                      </a:pPr>
                      <a:r>
                        <a:rPr lang="en-US" sz="1400" b="1" dirty="0" err="1">
                          <a:solidFill>
                            <a:srgbClr val="002060"/>
                          </a:solidFill>
                          <a:effectLst/>
                        </a:rPr>
                        <a:t>Socios</a:t>
                      </a:r>
                      <a:r>
                        <a:rPr lang="en-US" sz="1400" b="1" dirty="0">
                          <a:solidFill>
                            <a:srgbClr val="002060"/>
                          </a:solidFill>
                          <a:effectLst/>
                        </a:rPr>
                        <a:t>/ </a:t>
                      </a:r>
                      <a:r>
                        <a:rPr lang="en-US" sz="1400" b="1" dirty="0" err="1">
                          <a:solidFill>
                            <a:srgbClr val="002060"/>
                          </a:solidFill>
                          <a:effectLst/>
                        </a:rPr>
                        <a:t>aliados</a:t>
                      </a:r>
                      <a:r>
                        <a:rPr lang="en-US" sz="1400" b="1" dirty="0">
                          <a:solidFill>
                            <a:srgbClr val="002060"/>
                          </a:solidFill>
                          <a:effectLst/>
                        </a:rPr>
                        <a:t> </a:t>
                      </a:r>
                      <a:r>
                        <a:rPr lang="en-US" sz="1400" b="1" dirty="0" err="1">
                          <a:solidFill>
                            <a:srgbClr val="002060"/>
                          </a:solidFill>
                          <a:effectLst/>
                        </a:rPr>
                        <a:t>en</a:t>
                      </a:r>
                      <a:r>
                        <a:rPr lang="en-US" sz="1400" b="1" dirty="0">
                          <a:solidFill>
                            <a:srgbClr val="002060"/>
                          </a:solidFill>
                          <a:effectLst/>
                        </a:rPr>
                        <a:t> la </a:t>
                      </a:r>
                      <a:r>
                        <a:rPr lang="en-US" sz="1400" b="1" dirty="0" err="1">
                          <a:solidFill>
                            <a:srgbClr val="002060"/>
                          </a:solidFill>
                          <a:effectLst/>
                        </a:rPr>
                        <a:t>acción</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5" marR="59885" marT="0" marB="0"/>
                </a:tc>
                <a:extLst>
                  <a:ext uri="{0D108BD9-81ED-4DB2-BD59-A6C34878D82A}">
                    <a16:rowId xmlns:a16="http://schemas.microsoft.com/office/drawing/2014/main" val="3009135592"/>
                  </a:ext>
                </a:extLst>
              </a:tr>
            </a:tbl>
          </a:graphicData>
        </a:graphic>
      </p:graphicFrame>
      <p:cxnSp>
        <p:nvCxnSpPr>
          <p:cNvPr id="5" name="Straight Arrow Connector 4">
            <a:extLst>
              <a:ext uri="{FF2B5EF4-FFF2-40B4-BE49-F238E27FC236}">
                <a16:creationId xmlns:a16="http://schemas.microsoft.com/office/drawing/2014/main" id="{0D52ABEA-B891-49DD-9B40-BF8977FC7FCB}"/>
              </a:ext>
            </a:extLst>
          </p:cNvPr>
          <p:cNvCxnSpPr>
            <a:cxnSpLocks/>
          </p:cNvCxnSpPr>
          <p:nvPr/>
        </p:nvCxnSpPr>
        <p:spPr>
          <a:xfrm>
            <a:off x="4847260" y="4969510"/>
            <a:ext cx="5593253" cy="0"/>
          </a:xfrm>
          <a:prstGeom prst="straightConnector1">
            <a:avLst/>
          </a:prstGeom>
          <a:ln w="57150">
            <a:solidFill>
              <a:srgbClr val="7030A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003C400-9A7D-421B-A4C7-E9C9A93B23A6}"/>
              </a:ext>
            </a:extLst>
          </p:cNvPr>
          <p:cNvCxnSpPr>
            <a:cxnSpLocks/>
          </p:cNvCxnSpPr>
          <p:nvPr/>
        </p:nvCxnSpPr>
        <p:spPr>
          <a:xfrm flipV="1">
            <a:off x="6344140" y="3678556"/>
            <a:ext cx="4114310" cy="1"/>
          </a:xfrm>
          <a:prstGeom prst="straightConnector1">
            <a:avLst/>
          </a:prstGeom>
          <a:ln w="57150">
            <a:solidFill>
              <a:srgbClr val="7030A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B1D156A-B30A-49D1-9544-FCEA6613AC6D}"/>
              </a:ext>
            </a:extLst>
          </p:cNvPr>
          <p:cNvCxnSpPr>
            <a:cxnSpLocks/>
          </p:cNvCxnSpPr>
          <p:nvPr/>
        </p:nvCxnSpPr>
        <p:spPr>
          <a:xfrm flipH="1">
            <a:off x="4847260" y="971550"/>
            <a:ext cx="5736920" cy="0"/>
          </a:xfrm>
          <a:prstGeom prst="straightConnector1">
            <a:avLst/>
          </a:prstGeom>
          <a:ln w="57150">
            <a:solidFill>
              <a:srgbClr val="7030A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8678B2E-5112-47C2-8893-1ABF3FA964F2}"/>
              </a:ext>
            </a:extLst>
          </p:cNvPr>
          <p:cNvCxnSpPr>
            <a:cxnSpLocks/>
          </p:cNvCxnSpPr>
          <p:nvPr/>
        </p:nvCxnSpPr>
        <p:spPr>
          <a:xfrm flipH="1">
            <a:off x="4847260" y="2363470"/>
            <a:ext cx="5736920" cy="0"/>
          </a:xfrm>
          <a:prstGeom prst="straightConnector1">
            <a:avLst/>
          </a:prstGeom>
          <a:ln w="57150">
            <a:solidFill>
              <a:srgbClr val="7030A0"/>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39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echanisms Network of Expertise – SIRC">
            <a:extLst>
              <a:ext uri="{FF2B5EF4-FFF2-40B4-BE49-F238E27FC236}">
                <a16:creationId xmlns:a16="http://schemas.microsoft.com/office/drawing/2014/main" id="{9701CCCA-0DF4-46A4-BE43-D35BA5A589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8681" y="0"/>
            <a:ext cx="5503348" cy="18043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a:extLst>
              <a:ext uri="{FF2B5EF4-FFF2-40B4-BE49-F238E27FC236}">
                <a16:creationId xmlns:a16="http://schemas.microsoft.com/office/drawing/2014/main" id="{BFDA95D5-9EE6-4BE7-9F5D-438E7558E5DD}"/>
              </a:ext>
            </a:extLst>
          </p:cNvPr>
          <p:cNvGrpSpPr/>
          <p:nvPr/>
        </p:nvGrpSpPr>
        <p:grpSpPr>
          <a:xfrm>
            <a:off x="935723" y="271631"/>
            <a:ext cx="10964363" cy="7167621"/>
            <a:chOff x="935723" y="271631"/>
            <a:chExt cx="10964363" cy="7167621"/>
          </a:xfrm>
        </p:grpSpPr>
        <p:pic>
          <p:nvPicPr>
            <p:cNvPr id="4098" name="Picture 2" descr="General Assembly of the United Nations">
              <a:extLst>
                <a:ext uri="{FF2B5EF4-FFF2-40B4-BE49-F238E27FC236}">
                  <a16:creationId xmlns:a16="http://schemas.microsoft.com/office/drawing/2014/main" id="{AF731B55-BD91-49FA-AAC1-E42125317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23" y="2175007"/>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rrow: Curved Right 5">
              <a:extLst>
                <a:ext uri="{FF2B5EF4-FFF2-40B4-BE49-F238E27FC236}">
                  <a16:creationId xmlns:a16="http://schemas.microsoft.com/office/drawing/2014/main" id="{6E6C511B-B569-42BB-A7C7-3CAE8DC2F574}"/>
                </a:ext>
              </a:extLst>
            </p:cNvPr>
            <p:cNvSpPr/>
            <p:nvPr/>
          </p:nvSpPr>
          <p:spPr>
            <a:xfrm rot="5400000">
              <a:off x="3975990" y="-2074377"/>
              <a:ext cx="2143125" cy="6835142"/>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00" name="Picture 4" descr="58+ images for 'Community Development Clipart'">
              <a:extLst>
                <a:ext uri="{FF2B5EF4-FFF2-40B4-BE49-F238E27FC236}">
                  <a16:creationId xmlns:a16="http://schemas.microsoft.com/office/drawing/2014/main" id="{3E846B47-1EFB-44E3-84B5-543E7219A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029" y="1340771"/>
              <a:ext cx="3738057" cy="419439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1424DAE8-7D70-4A38-829B-3D2D115FE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5355" y="2031963"/>
              <a:ext cx="1638529" cy="2429214"/>
            </a:xfrm>
            <a:prstGeom prst="rect">
              <a:avLst/>
            </a:prstGeom>
            <a:ln w="9525">
              <a:solidFill>
                <a:schemeClr val="tx1"/>
              </a:solidFill>
            </a:ln>
          </p:spPr>
        </p:pic>
        <p:sp>
          <p:nvSpPr>
            <p:cNvPr id="8" name="Arrow: Curved Right 7">
              <a:extLst>
                <a:ext uri="{FF2B5EF4-FFF2-40B4-BE49-F238E27FC236}">
                  <a16:creationId xmlns:a16="http://schemas.microsoft.com/office/drawing/2014/main" id="{657778A3-A19F-49CA-BBD8-B89B56479011}"/>
                </a:ext>
              </a:extLst>
            </p:cNvPr>
            <p:cNvSpPr/>
            <p:nvPr/>
          </p:nvSpPr>
          <p:spPr>
            <a:xfrm rot="5400000" flipH="1" flipV="1">
              <a:off x="3975989" y="1829081"/>
              <a:ext cx="2143125" cy="6835142"/>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851A158-31C5-47A2-ACD4-B4BEEC62D722}"/>
                </a:ext>
              </a:extLst>
            </p:cNvPr>
            <p:cNvSpPr/>
            <p:nvPr/>
          </p:nvSpPr>
          <p:spPr>
            <a:xfrm>
              <a:off x="8465121" y="5246652"/>
              <a:ext cx="3296243" cy="251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Social Media Campaigns Round Up ft The Man Company, World Television Day  posts, and more - Social Samosa">
              <a:extLst>
                <a:ext uri="{FF2B5EF4-FFF2-40B4-BE49-F238E27FC236}">
                  <a16:creationId xmlns:a16="http://schemas.microsoft.com/office/drawing/2014/main" id="{7615F2C0-1014-437B-AD31-848F303E65D2}"/>
                </a:ext>
              </a:extLst>
            </p:cNvPr>
            <p:cNvPicPr>
              <a:picLocks noChangeAspect="1" noChangeArrowheads="1"/>
            </p:cNvPicPr>
            <p:nvPr/>
          </p:nvPicPr>
          <p:blipFill rotWithShape="1">
            <a:blip r:embed="rId6">
              <a:clrChange>
                <a:clrFrom>
                  <a:srgbClr val="E83646"/>
                </a:clrFrom>
                <a:clrTo>
                  <a:srgbClr val="E83646">
                    <a:alpha val="0"/>
                  </a:srgbClr>
                </a:clrTo>
              </a:clrChange>
              <a:extLst>
                <a:ext uri="{28A0092B-C50C-407E-A947-70E740481C1C}">
                  <a14:useLocalDpi xmlns:a14="http://schemas.microsoft.com/office/drawing/2010/main" val="0"/>
                </a:ext>
              </a:extLst>
            </a:blip>
            <a:srcRect l="44704"/>
            <a:stretch/>
          </p:blipFill>
          <p:spPr bwMode="auto">
            <a:xfrm flipH="1">
              <a:off x="3046124" y="4175089"/>
              <a:ext cx="4002853" cy="3264163"/>
            </a:xfrm>
            <a:prstGeom prst="wave">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57622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AB48E2-FFAF-413D-81D2-92EBB3CCC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5662" cy="23578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a:extLst>
              <a:ext uri="{FF2B5EF4-FFF2-40B4-BE49-F238E27FC236}">
                <a16:creationId xmlns:a16="http://schemas.microsoft.com/office/drawing/2014/main" id="{F4B3F529-877A-4704-A894-86DDFF36D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338" y="-1"/>
            <a:ext cx="4715662" cy="23578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9316B90B-0A8C-43C1-AEEC-8148CBA27F7F}"/>
              </a:ext>
            </a:extLst>
          </p:cNvPr>
          <p:cNvSpPr txBox="1"/>
          <p:nvPr/>
        </p:nvSpPr>
        <p:spPr>
          <a:xfrm>
            <a:off x="6785392" y="2439644"/>
            <a:ext cx="6097554" cy="646331"/>
          </a:xfrm>
          <a:prstGeom prst="rect">
            <a:avLst/>
          </a:prstGeom>
          <a:noFill/>
        </p:spPr>
        <p:txBody>
          <a:bodyPr wrap="square">
            <a:spAutoFit/>
          </a:bodyPr>
          <a:lstStyle/>
          <a:p>
            <a:r>
              <a:rPr lang="en-US" b="0" i="0" dirty="0">
                <a:solidFill>
                  <a:srgbClr val="C00000"/>
                </a:solidFill>
                <a:effectLst/>
                <a:latin typeface="Open Sans" panose="020B0606030504020204" pitchFamily="34" charset="0"/>
              </a:rPr>
              <a:t>At the international level, no universally accepted definition for “migrant” exists.</a:t>
            </a:r>
            <a:endParaRPr lang="en-US" dirty="0">
              <a:solidFill>
                <a:srgbClr val="C00000"/>
              </a:solidFill>
            </a:endParaRPr>
          </a:p>
        </p:txBody>
      </p:sp>
      <p:sp>
        <p:nvSpPr>
          <p:cNvPr id="11" name="TextBox 10">
            <a:extLst>
              <a:ext uri="{FF2B5EF4-FFF2-40B4-BE49-F238E27FC236}">
                <a16:creationId xmlns:a16="http://schemas.microsoft.com/office/drawing/2014/main" id="{9F15E04E-8005-4961-8E33-991AE636AFD3}"/>
              </a:ext>
            </a:extLst>
          </p:cNvPr>
          <p:cNvSpPr txBox="1"/>
          <p:nvPr/>
        </p:nvSpPr>
        <p:spPr>
          <a:xfrm>
            <a:off x="6508599" y="3164681"/>
            <a:ext cx="5683401" cy="3693319"/>
          </a:xfrm>
          <a:prstGeom prst="rect">
            <a:avLst/>
          </a:prstGeom>
          <a:noFill/>
        </p:spPr>
        <p:txBody>
          <a:bodyPr wrap="square">
            <a:spAutoFit/>
          </a:bodyPr>
          <a:lstStyle/>
          <a:p>
            <a:r>
              <a:rPr lang="en-US" b="1" dirty="0">
                <a:solidFill>
                  <a:srgbClr val="C00000"/>
                </a:solidFill>
                <a:latin typeface="Candara" panose="020E0502030303020204" pitchFamily="34" charset="0"/>
              </a:rPr>
              <a:t>A</a:t>
            </a:r>
            <a:r>
              <a:rPr lang="en-US" b="1" i="0" dirty="0">
                <a:solidFill>
                  <a:srgbClr val="C00000"/>
                </a:solidFill>
                <a:effectLst/>
                <a:latin typeface="Candara" panose="020E0502030303020204" pitchFamily="34" charset="0"/>
              </a:rPr>
              <a:t> person who moves away from his or her place of usual residence, whether within a country or across an international border, temporarily or permanently, and for a variety of reasons. </a:t>
            </a:r>
          </a:p>
          <a:p>
            <a:endParaRPr lang="en-US" dirty="0">
              <a:solidFill>
                <a:srgbClr val="C00000"/>
              </a:solidFill>
              <a:latin typeface="Open Sans" panose="020B0606030504020204" pitchFamily="34" charset="0"/>
            </a:endParaRPr>
          </a:p>
          <a:p>
            <a:r>
              <a:rPr lang="en-US" b="0" i="0" dirty="0">
                <a:solidFill>
                  <a:srgbClr val="C00000"/>
                </a:solidFill>
                <a:effectLst/>
                <a:latin typeface="Open Sans" panose="020B0606030504020204" pitchFamily="34" charset="0"/>
              </a:rPr>
              <a:t>The term includes a number of well-defined legal categories of people, </a:t>
            </a:r>
          </a:p>
          <a:p>
            <a:r>
              <a:rPr lang="en-US" b="0" i="0" dirty="0">
                <a:solidFill>
                  <a:srgbClr val="C00000"/>
                </a:solidFill>
                <a:effectLst/>
                <a:latin typeface="Open Sans" panose="020B0606030504020204" pitchFamily="34" charset="0"/>
              </a:rPr>
              <a:t>such as migrant workers; persons whose particular types of movements are legally-defined, such as smuggled migrants; as well as those whose status or means of movement are not specifically defined under international law, such as international students.</a:t>
            </a:r>
            <a:endParaRPr lang="en-US" dirty="0">
              <a:solidFill>
                <a:srgbClr val="C00000"/>
              </a:solidFill>
            </a:endParaRPr>
          </a:p>
        </p:txBody>
      </p:sp>
      <p:sp>
        <p:nvSpPr>
          <p:cNvPr id="13" name="TextBox 12">
            <a:extLst>
              <a:ext uri="{FF2B5EF4-FFF2-40B4-BE49-F238E27FC236}">
                <a16:creationId xmlns:a16="http://schemas.microsoft.com/office/drawing/2014/main" id="{4FF5CBFC-BE80-4737-AA64-AD5A74E0F494}"/>
              </a:ext>
            </a:extLst>
          </p:cNvPr>
          <p:cNvSpPr txBox="1"/>
          <p:nvPr/>
        </p:nvSpPr>
        <p:spPr>
          <a:xfrm>
            <a:off x="0" y="3164681"/>
            <a:ext cx="6309360" cy="3693319"/>
          </a:xfrm>
          <a:prstGeom prst="rect">
            <a:avLst/>
          </a:prstGeom>
          <a:noFill/>
        </p:spPr>
        <p:txBody>
          <a:bodyPr wrap="square">
            <a:spAutoFit/>
          </a:bodyPr>
          <a:lstStyle/>
          <a:p>
            <a:r>
              <a:rPr lang="es-ES" b="1" i="0" dirty="0">
                <a:solidFill>
                  <a:srgbClr val="002060"/>
                </a:solidFill>
                <a:effectLst/>
                <a:latin typeface="Candara" panose="020E0502030303020204" pitchFamily="34" charset="0"/>
              </a:rPr>
              <a:t>Una persona que se traslada fuera de su lugar de residencia habitual, ya sea dentro de un país o a través de una frontera internacional, de manera temporal o permanente, y por diversas razones. </a:t>
            </a:r>
          </a:p>
          <a:p>
            <a:endParaRPr lang="es-ES" dirty="0">
              <a:solidFill>
                <a:srgbClr val="000000"/>
              </a:solidFill>
              <a:latin typeface="Open Sans" panose="020B0606030504020204" pitchFamily="34" charset="0"/>
            </a:endParaRPr>
          </a:p>
          <a:p>
            <a:r>
              <a:rPr lang="es-ES" b="0" i="0" dirty="0">
                <a:solidFill>
                  <a:srgbClr val="000000"/>
                </a:solidFill>
                <a:effectLst/>
                <a:latin typeface="Open Sans" panose="020B0606030504020204" pitchFamily="34" charset="0"/>
              </a:rPr>
              <a:t>Este término comprende una serie de categorías jurídicas bien definidas de personas, </a:t>
            </a:r>
          </a:p>
          <a:p>
            <a:r>
              <a:rPr lang="es-ES" b="0" i="0" dirty="0">
                <a:solidFill>
                  <a:srgbClr val="000000"/>
                </a:solidFill>
                <a:effectLst/>
                <a:latin typeface="Open Sans" panose="020B0606030504020204" pitchFamily="34" charset="0"/>
              </a:rPr>
              <a:t>como los trabajadores migrantes; las personas cuya forma particular de traslado está jurídicamente definida, como los migrantes objeto de tráfico; así como las personas cuya situación o medio de traslado no estén expresamente definidos en el derecho internacional, como los estudiantes internacionales.</a:t>
            </a:r>
            <a:endParaRPr lang="en-US" dirty="0"/>
          </a:p>
        </p:txBody>
      </p:sp>
      <p:sp>
        <p:nvSpPr>
          <p:cNvPr id="15" name="TextBox 14">
            <a:extLst>
              <a:ext uri="{FF2B5EF4-FFF2-40B4-BE49-F238E27FC236}">
                <a16:creationId xmlns:a16="http://schemas.microsoft.com/office/drawing/2014/main" id="{A12E16F0-1AA6-4CCD-BC54-823DCF6A5636}"/>
              </a:ext>
            </a:extLst>
          </p:cNvPr>
          <p:cNvSpPr txBox="1"/>
          <p:nvPr/>
        </p:nvSpPr>
        <p:spPr>
          <a:xfrm>
            <a:off x="44935" y="2439644"/>
            <a:ext cx="6463664" cy="646331"/>
          </a:xfrm>
          <a:prstGeom prst="rect">
            <a:avLst/>
          </a:prstGeom>
          <a:noFill/>
        </p:spPr>
        <p:txBody>
          <a:bodyPr wrap="square">
            <a:spAutoFit/>
          </a:bodyPr>
          <a:lstStyle/>
          <a:p>
            <a:r>
              <a:rPr lang="es-ES" b="0" i="0" dirty="0">
                <a:solidFill>
                  <a:srgbClr val="000000"/>
                </a:solidFill>
                <a:effectLst/>
                <a:latin typeface="Open Sans" panose="020B0606030504020204" pitchFamily="34" charset="0"/>
              </a:rPr>
              <a:t>En el plano internacional, no existe una definición universalmente aceptada de “migrante”.</a:t>
            </a:r>
            <a:endParaRPr lang="en-US" dirty="0"/>
          </a:p>
        </p:txBody>
      </p:sp>
      <p:pic>
        <p:nvPicPr>
          <p:cNvPr id="17" name="Picture 2" descr="Bodden Corporate Services Ltd. - Cayman Parent">
            <a:extLst>
              <a:ext uri="{FF2B5EF4-FFF2-40B4-BE49-F238E27FC236}">
                <a16:creationId xmlns:a16="http://schemas.microsoft.com/office/drawing/2014/main" id="{F507EEEF-5A3C-4B79-A7B5-11544C84C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93" y="-232508"/>
            <a:ext cx="2631245" cy="26312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498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EE8E0A-298E-429D-9B4C-27BE40BC1D79}"/>
              </a:ext>
            </a:extLst>
          </p:cNvPr>
          <p:cNvSpPr txBox="1"/>
          <p:nvPr/>
        </p:nvSpPr>
        <p:spPr>
          <a:xfrm>
            <a:off x="211457" y="279499"/>
            <a:ext cx="6097904" cy="923330"/>
          </a:xfrm>
          <a:prstGeom prst="rect">
            <a:avLst/>
          </a:prstGeom>
          <a:noFill/>
        </p:spPr>
        <p:txBody>
          <a:bodyPr wrap="square">
            <a:spAutoFit/>
          </a:bodyPr>
          <a:lstStyle/>
          <a:p>
            <a:pPr algn="l"/>
            <a:r>
              <a:rPr lang="en-US" b="0" i="0" dirty="0">
                <a:solidFill>
                  <a:srgbClr val="002060"/>
                </a:solidFill>
                <a:effectLst/>
                <a:latin typeface="Lato"/>
              </a:rPr>
              <a:t>We encourage the protection and promotion of migrants and refugees and the rights in accordance with UN Charter and other UN Instruments.</a:t>
            </a:r>
          </a:p>
        </p:txBody>
      </p:sp>
      <p:sp>
        <p:nvSpPr>
          <p:cNvPr id="7" name="TextBox 6">
            <a:extLst>
              <a:ext uri="{FF2B5EF4-FFF2-40B4-BE49-F238E27FC236}">
                <a16:creationId xmlns:a16="http://schemas.microsoft.com/office/drawing/2014/main" id="{10594BA2-3964-4E85-96EE-9AE4F9CA5CC9}"/>
              </a:ext>
            </a:extLst>
          </p:cNvPr>
          <p:cNvSpPr txBox="1"/>
          <p:nvPr/>
        </p:nvSpPr>
        <p:spPr>
          <a:xfrm>
            <a:off x="211457" y="1202829"/>
            <a:ext cx="6097904" cy="3139321"/>
          </a:xfrm>
          <a:prstGeom prst="rect">
            <a:avLst/>
          </a:prstGeom>
          <a:noFill/>
        </p:spPr>
        <p:txBody>
          <a:bodyPr wrap="square">
            <a:spAutoFit/>
          </a:bodyPr>
          <a:lstStyle/>
          <a:p>
            <a:pPr algn="l"/>
            <a:r>
              <a:rPr lang="en-US" b="1" i="0" dirty="0">
                <a:solidFill>
                  <a:srgbClr val="7030A0"/>
                </a:solidFill>
                <a:effectLst/>
                <a:latin typeface="Candara" panose="020E0502030303020204" pitchFamily="34" charset="0"/>
              </a:rPr>
              <a:t>With the Pastoral work and charitable work we do,</a:t>
            </a:r>
          </a:p>
          <a:p>
            <a:pPr algn="l"/>
            <a:r>
              <a:rPr lang="en-US" b="1" dirty="0">
                <a:solidFill>
                  <a:srgbClr val="7030A0"/>
                </a:solidFill>
                <a:latin typeface="Candara" panose="020E0502030303020204" pitchFamily="34" charset="0"/>
              </a:rPr>
              <a:t>Let us also involve in…</a:t>
            </a:r>
          </a:p>
          <a:p>
            <a:pPr marL="285750" indent="-285750" algn="l">
              <a:buFont typeface="Arial" panose="020B0604020202020204" pitchFamily="34" charset="0"/>
              <a:buChar char="•"/>
            </a:pPr>
            <a:r>
              <a:rPr lang="en-US" b="1" i="0" dirty="0">
                <a:solidFill>
                  <a:srgbClr val="7030A0"/>
                </a:solidFill>
                <a:effectLst/>
                <a:latin typeface="Candara" panose="020E0502030303020204" pitchFamily="34" charset="0"/>
              </a:rPr>
              <a:t>Social inclusion and cohesion – Against xenophobia</a:t>
            </a:r>
          </a:p>
          <a:p>
            <a:pPr marL="285750" indent="-285750" algn="l">
              <a:buFont typeface="Arial" panose="020B0604020202020204" pitchFamily="34" charset="0"/>
              <a:buChar char="•"/>
            </a:pPr>
            <a:r>
              <a:rPr lang="en-US" b="1" dirty="0">
                <a:solidFill>
                  <a:srgbClr val="7030A0"/>
                </a:solidFill>
                <a:latin typeface="Candara" panose="020E0502030303020204" pitchFamily="34" charset="0"/>
              </a:rPr>
              <a:t>Health</a:t>
            </a:r>
          </a:p>
          <a:p>
            <a:pPr marL="285750" indent="-285750" algn="l">
              <a:buFont typeface="Arial" panose="020B0604020202020204" pitchFamily="34" charset="0"/>
              <a:buChar char="•"/>
            </a:pPr>
            <a:r>
              <a:rPr lang="en-US" b="1" dirty="0">
                <a:solidFill>
                  <a:srgbClr val="7030A0"/>
                </a:solidFill>
                <a:latin typeface="Candara" panose="020E0502030303020204" pitchFamily="34" charset="0"/>
              </a:rPr>
              <a:t>Children issues and their education</a:t>
            </a:r>
          </a:p>
          <a:p>
            <a:pPr marL="285750" indent="-285750" algn="l">
              <a:buFont typeface="Arial" panose="020B0604020202020204" pitchFamily="34" charset="0"/>
              <a:buChar char="•"/>
            </a:pPr>
            <a:r>
              <a:rPr lang="en-US" b="1" i="0" dirty="0">
                <a:solidFill>
                  <a:srgbClr val="7030A0"/>
                </a:solidFill>
                <a:effectLst/>
                <a:latin typeface="Candara" panose="020E0502030303020204" pitchFamily="34" charset="0"/>
              </a:rPr>
              <a:t>Mental health and psycho-social assistance</a:t>
            </a:r>
          </a:p>
          <a:p>
            <a:pPr marL="285750" indent="-285750" algn="l">
              <a:buFont typeface="Arial" panose="020B0604020202020204" pitchFamily="34" charset="0"/>
              <a:buChar char="•"/>
            </a:pPr>
            <a:r>
              <a:rPr lang="en-US" b="1" dirty="0">
                <a:solidFill>
                  <a:srgbClr val="7030A0"/>
                </a:solidFill>
                <a:latin typeface="Candara" panose="020E0502030303020204" pitchFamily="34" charset="0"/>
              </a:rPr>
              <a:t>Campaign – stop migrant worker wage theft</a:t>
            </a:r>
          </a:p>
          <a:p>
            <a:pPr marL="285750" indent="-285750" algn="l">
              <a:buFont typeface="Arial" panose="020B0604020202020204" pitchFamily="34" charset="0"/>
              <a:buChar char="•"/>
            </a:pPr>
            <a:r>
              <a:rPr lang="en-US" b="1" i="0" dirty="0">
                <a:solidFill>
                  <a:srgbClr val="7030A0"/>
                </a:solidFill>
                <a:effectLst/>
                <a:latin typeface="Candara" panose="020E0502030303020204" pitchFamily="34" charset="0"/>
              </a:rPr>
              <a:t>Unsafe migration – trafficking</a:t>
            </a:r>
          </a:p>
          <a:p>
            <a:pPr marL="285750" indent="-285750" algn="l">
              <a:buFont typeface="Arial" panose="020B0604020202020204" pitchFamily="34" charset="0"/>
              <a:buChar char="•"/>
            </a:pPr>
            <a:r>
              <a:rPr lang="en-US" b="1" dirty="0">
                <a:solidFill>
                  <a:srgbClr val="7030A0"/>
                </a:solidFill>
                <a:latin typeface="Candara" panose="020E0502030303020204" pitchFamily="34" charset="0"/>
              </a:rPr>
              <a:t>Follow up and review process – implementation of Global Compact and migration (GCM) and Global Compact on Refugees (GCR) </a:t>
            </a:r>
            <a:endParaRPr lang="en-US" b="1" i="0" dirty="0">
              <a:solidFill>
                <a:srgbClr val="7030A0"/>
              </a:solidFill>
              <a:effectLst/>
              <a:latin typeface="Candara" panose="020E0502030303020204" pitchFamily="34" charset="0"/>
            </a:endParaRPr>
          </a:p>
        </p:txBody>
      </p:sp>
      <p:sp>
        <p:nvSpPr>
          <p:cNvPr id="9" name="TextBox 8">
            <a:extLst>
              <a:ext uri="{FF2B5EF4-FFF2-40B4-BE49-F238E27FC236}">
                <a16:creationId xmlns:a16="http://schemas.microsoft.com/office/drawing/2014/main" id="{13CA3887-1CED-41EB-8A09-DC4EFC2E8B98}"/>
              </a:ext>
            </a:extLst>
          </p:cNvPr>
          <p:cNvSpPr txBox="1"/>
          <p:nvPr/>
        </p:nvSpPr>
        <p:spPr>
          <a:xfrm>
            <a:off x="264320" y="4841066"/>
            <a:ext cx="5992178" cy="1754326"/>
          </a:xfrm>
          <a:prstGeom prst="rect">
            <a:avLst/>
          </a:prstGeom>
          <a:noFill/>
        </p:spPr>
        <p:txBody>
          <a:bodyPr wrap="square">
            <a:spAutoFit/>
          </a:bodyPr>
          <a:lstStyle/>
          <a:p>
            <a:pPr algn="l"/>
            <a:r>
              <a:rPr lang="en-US" b="1" i="0" dirty="0">
                <a:solidFill>
                  <a:srgbClr val="C00000"/>
                </a:solidFill>
                <a:effectLst/>
                <a:latin typeface="Lato"/>
              </a:rPr>
              <a:t>Organization connected with Migration and Refugees</a:t>
            </a:r>
          </a:p>
          <a:p>
            <a:pPr algn="l"/>
            <a:r>
              <a:rPr lang="en-US" b="1" dirty="0">
                <a:solidFill>
                  <a:srgbClr val="C00000"/>
                </a:solidFill>
                <a:latin typeface="Lato"/>
              </a:rPr>
              <a:t>IOM – International Organization on Migration – </a:t>
            </a:r>
          </a:p>
          <a:p>
            <a:pPr algn="l"/>
            <a:r>
              <a:rPr lang="en-US" b="1" dirty="0">
                <a:solidFill>
                  <a:srgbClr val="C00000"/>
                </a:solidFill>
                <a:latin typeface="Lato"/>
              </a:rPr>
              <a:t>           UN Migration</a:t>
            </a:r>
          </a:p>
          <a:p>
            <a:pPr algn="l"/>
            <a:r>
              <a:rPr lang="en-US" b="1" i="0" dirty="0">
                <a:solidFill>
                  <a:srgbClr val="C00000"/>
                </a:solidFill>
                <a:effectLst/>
                <a:latin typeface="Lato"/>
              </a:rPr>
              <a:t>ICMC – International Catholic Migration Commission.</a:t>
            </a:r>
          </a:p>
          <a:p>
            <a:pPr algn="l"/>
            <a:r>
              <a:rPr lang="en-US" b="1" dirty="0">
                <a:solidFill>
                  <a:srgbClr val="C00000"/>
                </a:solidFill>
                <a:latin typeface="Lato"/>
              </a:rPr>
              <a:t>UNHCR – United nations High Commissioner for    </a:t>
            </a:r>
          </a:p>
          <a:p>
            <a:pPr algn="l"/>
            <a:r>
              <a:rPr lang="en-US" b="1" dirty="0">
                <a:solidFill>
                  <a:srgbClr val="C00000"/>
                </a:solidFill>
                <a:latin typeface="Lato"/>
              </a:rPr>
              <a:t>           Refugees.</a:t>
            </a:r>
            <a:endParaRPr lang="en-US" b="1" i="0" dirty="0">
              <a:solidFill>
                <a:srgbClr val="C00000"/>
              </a:solidFill>
              <a:effectLst/>
              <a:latin typeface="Lato"/>
            </a:endParaRPr>
          </a:p>
        </p:txBody>
      </p:sp>
      <p:sp>
        <p:nvSpPr>
          <p:cNvPr id="11" name="TextBox 10">
            <a:extLst>
              <a:ext uri="{FF2B5EF4-FFF2-40B4-BE49-F238E27FC236}">
                <a16:creationId xmlns:a16="http://schemas.microsoft.com/office/drawing/2014/main" id="{F878EC08-E15D-4705-82BE-67A463EE55AC}"/>
              </a:ext>
            </a:extLst>
          </p:cNvPr>
          <p:cNvSpPr txBox="1"/>
          <p:nvPr/>
        </p:nvSpPr>
        <p:spPr>
          <a:xfrm>
            <a:off x="6415087" y="208196"/>
            <a:ext cx="5776913" cy="1200329"/>
          </a:xfrm>
          <a:prstGeom prst="rect">
            <a:avLst/>
          </a:prstGeom>
          <a:noFill/>
        </p:spPr>
        <p:txBody>
          <a:bodyPr wrap="square">
            <a:spAutoFit/>
          </a:bodyPr>
          <a:lstStyle/>
          <a:p>
            <a:r>
              <a:rPr lang="en-US" b="1" dirty="0" err="1">
                <a:solidFill>
                  <a:schemeClr val="accent6">
                    <a:lumMod val="50000"/>
                  </a:schemeClr>
                </a:solidFill>
              </a:rPr>
              <a:t>Alentamos</a:t>
            </a:r>
            <a:r>
              <a:rPr lang="en-US" b="1" dirty="0">
                <a:solidFill>
                  <a:schemeClr val="accent6">
                    <a:lumMod val="50000"/>
                  </a:schemeClr>
                </a:solidFill>
              </a:rPr>
              <a:t> la </a:t>
            </a:r>
            <a:r>
              <a:rPr lang="en-US" b="1" dirty="0" err="1">
                <a:solidFill>
                  <a:schemeClr val="accent6">
                    <a:lumMod val="50000"/>
                  </a:schemeClr>
                </a:solidFill>
              </a:rPr>
              <a:t>protección</a:t>
            </a:r>
            <a:r>
              <a:rPr lang="en-US" b="1" dirty="0">
                <a:solidFill>
                  <a:schemeClr val="accent6">
                    <a:lumMod val="50000"/>
                  </a:schemeClr>
                </a:solidFill>
              </a:rPr>
              <a:t> y la </a:t>
            </a:r>
            <a:r>
              <a:rPr lang="en-US" b="1" dirty="0" err="1">
                <a:solidFill>
                  <a:schemeClr val="accent6">
                    <a:lumMod val="50000"/>
                  </a:schemeClr>
                </a:solidFill>
              </a:rPr>
              <a:t>promoción</a:t>
            </a:r>
            <a:r>
              <a:rPr lang="en-US" b="1" dirty="0">
                <a:solidFill>
                  <a:schemeClr val="accent6">
                    <a:lumMod val="50000"/>
                  </a:schemeClr>
                </a:solidFill>
              </a:rPr>
              <a:t> de los </a:t>
            </a:r>
            <a:r>
              <a:rPr lang="en-US" b="1" dirty="0" err="1">
                <a:solidFill>
                  <a:schemeClr val="accent6">
                    <a:lumMod val="50000"/>
                  </a:schemeClr>
                </a:solidFill>
              </a:rPr>
              <a:t>migrantes</a:t>
            </a:r>
            <a:r>
              <a:rPr lang="en-US" b="1" dirty="0">
                <a:solidFill>
                  <a:schemeClr val="accent6">
                    <a:lumMod val="50000"/>
                  </a:schemeClr>
                </a:solidFill>
              </a:rPr>
              <a:t> y </a:t>
            </a:r>
            <a:r>
              <a:rPr lang="en-US" b="1" dirty="0" err="1">
                <a:solidFill>
                  <a:schemeClr val="accent6">
                    <a:lumMod val="50000"/>
                  </a:schemeClr>
                </a:solidFill>
              </a:rPr>
              <a:t>refugiados</a:t>
            </a:r>
            <a:r>
              <a:rPr lang="en-US" b="1" dirty="0">
                <a:solidFill>
                  <a:schemeClr val="accent6">
                    <a:lumMod val="50000"/>
                  </a:schemeClr>
                </a:solidFill>
              </a:rPr>
              <a:t> y </a:t>
            </a:r>
            <a:r>
              <a:rPr lang="en-US" b="1" dirty="0" err="1">
                <a:solidFill>
                  <a:schemeClr val="accent6">
                    <a:lumMod val="50000"/>
                  </a:schemeClr>
                </a:solidFill>
              </a:rPr>
              <a:t>sus</a:t>
            </a:r>
            <a:r>
              <a:rPr lang="en-US" b="1" dirty="0">
                <a:solidFill>
                  <a:schemeClr val="accent6">
                    <a:lumMod val="50000"/>
                  </a:schemeClr>
                </a:solidFill>
              </a:rPr>
              <a:t>  derechos de </a:t>
            </a:r>
            <a:r>
              <a:rPr lang="en-US" b="1" dirty="0" err="1">
                <a:solidFill>
                  <a:schemeClr val="accent6">
                    <a:lumMod val="50000"/>
                  </a:schemeClr>
                </a:solidFill>
              </a:rPr>
              <a:t>acuerdo</a:t>
            </a:r>
            <a:r>
              <a:rPr lang="en-US" b="1" dirty="0">
                <a:solidFill>
                  <a:schemeClr val="accent6">
                    <a:lumMod val="50000"/>
                  </a:schemeClr>
                </a:solidFill>
              </a:rPr>
              <a:t> con la Carta de las </a:t>
            </a:r>
            <a:r>
              <a:rPr lang="en-US" b="1" dirty="0" err="1">
                <a:solidFill>
                  <a:schemeClr val="accent6">
                    <a:lumMod val="50000"/>
                  </a:schemeClr>
                </a:solidFill>
              </a:rPr>
              <a:t>Naciones</a:t>
            </a:r>
            <a:r>
              <a:rPr lang="en-US" b="1" dirty="0">
                <a:solidFill>
                  <a:schemeClr val="accent6">
                    <a:lumMod val="50000"/>
                  </a:schemeClr>
                </a:solidFill>
              </a:rPr>
              <a:t> </a:t>
            </a:r>
            <a:r>
              <a:rPr lang="en-US" b="1" dirty="0" err="1">
                <a:solidFill>
                  <a:schemeClr val="accent6">
                    <a:lumMod val="50000"/>
                  </a:schemeClr>
                </a:solidFill>
              </a:rPr>
              <a:t>Unidas</a:t>
            </a:r>
            <a:r>
              <a:rPr lang="en-US" b="1" dirty="0">
                <a:solidFill>
                  <a:schemeClr val="accent6">
                    <a:lumMod val="50000"/>
                  </a:schemeClr>
                </a:solidFill>
              </a:rPr>
              <a:t> y </a:t>
            </a:r>
            <a:r>
              <a:rPr lang="en-US" b="1" dirty="0" err="1">
                <a:solidFill>
                  <a:schemeClr val="accent6">
                    <a:lumMod val="50000"/>
                  </a:schemeClr>
                </a:solidFill>
              </a:rPr>
              <a:t>otros</a:t>
            </a:r>
            <a:r>
              <a:rPr lang="en-US" b="1" dirty="0">
                <a:solidFill>
                  <a:schemeClr val="accent6">
                    <a:lumMod val="50000"/>
                  </a:schemeClr>
                </a:solidFill>
              </a:rPr>
              <a:t> </a:t>
            </a:r>
            <a:r>
              <a:rPr lang="en-US" b="1" dirty="0" err="1">
                <a:solidFill>
                  <a:schemeClr val="accent6">
                    <a:lumMod val="50000"/>
                  </a:schemeClr>
                </a:solidFill>
              </a:rPr>
              <a:t>instrumentos</a:t>
            </a:r>
            <a:r>
              <a:rPr lang="en-US" b="1" dirty="0">
                <a:solidFill>
                  <a:schemeClr val="accent6">
                    <a:lumMod val="50000"/>
                  </a:schemeClr>
                </a:solidFill>
              </a:rPr>
              <a:t> de las </a:t>
            </a:r>
            <a:r>
              <a:rPr lang="en-US" b="1" dirty="0" err="1">
                <a:solidFill>
                  <a:schemeClr val="accent6">
                    <a:lumMod val="50000"/>
                  </a:schemeClr>
                </a:solidFill>
              </a:rPr>
              <a:t>Naciones</a:t>
            </a:r>
            <a:r>
              <a:rPr lang="en-US" b="1" dirty="0">
                <a:solidFill>
                  <a:schemeClr val="accent6">
                    <a:lumMod val="50000"/>
                  </a:schemeClr>
                </a:solidFill>
              </a:rPr>
              <a:t> </a:t>
            </a:r>
            <a:r>
              <a:rPr lang="en-US" b="1" dirty="0" err="1">
                <a:solidFill>
                  <a:schemeClr val="accent6">
                    <a:lumMod val="50000"/>
                  </a:schemeClr>
                </a:solidFill>
              </a:rPr>
              <a:t>Unidas</a:t>
            </a:r>
            <a:r>
              <a:rPr lang="en-US" b="1" dirty="0">
                <a:solidFill>
                  <a:schemeClr val="accent6">
                    <a:lumMod val="50000"/>
                  </a:schemeClr>
                </a:solidFill>
              </a:rPr>
              <a:t>.</a:t>
            </a:r>
          </a:p>
        </p:txBody>
      </p:sp>
      <p:sp>
        <p:nvSpPr>
          <p:cNvPr id="13" name="TextBox 12">
            <a:extLst>
              <a:ext uri="{FF2B5EF4-FFF2-40B4-BE49-F238E27FC236}">
                <a16:creationId xmlns:a16="http://schemas.microsoft.com/office/drawing/2014/main" id="{6262E1AB-9EC2-4D36-8925-DA3D15CAEF4C}"/>
              </a:ext>
            </a:extLst>
          </p:cNvPr>
          <p:cNvSpPr txBox="1"/>
          <p:nvPr/>
        </p:nvSpPr>
        <p:spPr>
          <a:xfrm>
            <a:off x="6415087" y="1319495"/>
            <a:ext cx="5776913" cy="3416320"/>
          </a:xfrm>
          <a:prstGeom prst="rect">
            <a:avLst/>
          </a:prstGeom>
          <a:noFill/>
        </p:spPr>
        <p:txBody>
          <a:bodyPr wrap="square">
            <a:spAutoFit/>
          </a:bodyPr>
          <a:lstStyle/>
          <a:p>
            <a:r>
              <a:rPr lang="en-US" b="1" dirty="0">
                <a:solidFill>
                  <a:srgbClr val="002060"/>
                </a:solidFill>
                <a:latin typeface="Candara" panose="020E0502030303020204" pitchFamily="34" charset="0"/>
              </a:rPr>
              <a:t>Con el </a:t>
            </a:r>
            <a:r>
              <a:rPr lang="en-US" b="1" dirty="0" err="1">
                <a:solidFill>
                  <a:srgbClr val="002060"/>
                </a:solidFill>
                <a:latin typeface="Candara" panose="020E0502030303020204" pitchFamily="34" charset="0"/>
              </a:rPr>
              <a:t>trabajo</a:t>
            </a:r>
            <a:r>
              <a:rPr lang="en-US" b="1" dirty="0">
                <a:solidFill>
                  <a:srgbClr val="002060"/>
                </a:solidFill>
                <a:latin typeface="Candara" panose="020E0502030303020204" pitchFamily="34" charset="0"/>
              </a:rPr>
              <a:t> pastoral y </a:t>
            </a:r>
            <a:r>
              <a:rPr lang="en-US" b="1" dirty="0" err="1">
                <a:solidFill>
                  <a:srgbClr val="002060"/>
                </a:solidFill>
                <a:latin typeface="Candara" panose="020E0502030303020204" pitchFamily="34" charset="0"/>
              </a:rPr>
              <a:t>humanitario</a:t>
            </a:r>
            <a:r>
              <a:rPr lang="en-US" b="1" dirty="0">
                <a:solidFill>
                  <a:srgbClr val="002060"/>
                </a:solidFill>
                <a:latin typeface="Candara" panose="020E0502030303020204" pitchFamily="34" charset="0"/>
              </a:rPr>
              <a:t> que </a:t>
            </a:r>
            <a:r>
              <a:rPr lang="en-US" b="1" dirty="0" err="1">
                <a:solidFill>
                  <a:srgbClr val="002060"/>
                </a:solidFill>
                <a:latin typeface="Candara" panose="020E0502030303020204" pitchFamily="34" charset="0"/>
              </a:rPr>
              <a:t>hacemos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tambien</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nos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Involucramonos</a:t>
            </a:r>
            <a:r>
              <a:rPr lang="en-US" b="1" dirty="0">
                <a:solidFill>
                  <a:srgbClr val="002060"/>
                </a:solidFill>
                <a:latin typeface="Candara" panose="020E0502030303020204" pitchFamily="34" charset="0"/>
              </a:rPr>
              <a:t>  en...</a:t>
            </a:r>
          </a:p>
          <a:p>
            <a:pPr marL="285750" indent="-285750">
              <a:buFont typeface="Arial" panose="020B0604020202020204" pitchFamily="34" charset="0"/>
              <a:buChar char="•"/>
            </a:pPr>
            <a:r>
              <a:rPr lang="en-US" b="1" dirty="0" err="1">
                <a:solidFill>
                  <a:srgbClr val="002060"/>
                </a:solidFill>
                <a:latin typeface="Candara" panose="020E0502030303020204" pitchFamily="34" charset="0"/>
              </a:rPr>
              <a:t>Inclusión</a:t>
            </a:r>
            <a:r>
              <a:rPr lang="en-US" b="1" dirty="0">
                <a:solidFill>
                  <a:srgbClr val="002060"/>
                </a:solidFill>
                <a:latin typeface="Candara" panose="020E0502030303020204" pitchFamily="34" charset="0"/>
              </a:rPr>
              <a:t> y </a:t>
            </a:r>
            <a:r>
              <a:rPr lang="en-US" b="1" dirty="0" err="1">
                <a:solidFill>
                  <a:srgbClr val="002060"/>
                </a:solidFill>
                <a:latin typeface="Candara" panose="020E0502030303020204" pitchFamily="34" charset="0"/>
              </a:rPr>
              <a:t>cohesión</a:t>
            </a:r>
            <a:r>
              <a:rPr lang="en-US" b="1" dirty="0">
                <a:solidFill>
                  <a:srgbClr val="002060"/>
                </a:solidFill>
                <a:latin typeface="Candara" panose="020E0502030303020204" pitchFamily="34" charset="0"/>
              </a:rPr>
              <a:t> social - Contra la </a:t>
            </a:r>
            <a:r>
              <a:rPr lang="en-US" b="1" dirty="0" err="1">
                <a:solidFill>
                  <a:srgbClr val="002060"/>
                </a:solidFill>
                <a:latin typeface="Candara" panose="020E0502030303020204" pitchFamily="34" charset="0"/>
              </a:rPr>
              <a:t>xenofobia</a:t>
            </a:r>
            <a:endParaRPr lang="en-US" b="1" dirty="0">
              <a:solidFill>
                <a:srgbClr val="002060"/>
              </a:solidFill>
              <a:latin typeface="Candara" panose="020E0502030303020204" pitchFamily="34" charset="0"/>
            </a:endParaRPr>
          </a:p>
          <a:p>
            <a:pPr marL="285750" indent="-285750">
              <a:buFont typeface="Arial" panose="020B0604020202020204" pitchFamily="34" charset="0"/>
              <a:buChar char="•"/>
            </a:pPr>
            <a:r>
              <a:rPr lang="en-US" b="1" dirty="0" err="1">
                <a:solidFill>
                  <a:srgbClr val="002060"/>
                </a:solidFill>
                <a:latin typeface="Candara" panose="020E0502030303020204" pitchFamily="34" charset="0"/>
              </a:rPr>
              <a:t>Salud</a:t>
            </a:r>
            <a:endParaRPr lang="en-US" b="1" dirty="0">
              <a:solidFill>
                <a:srgbClr val="002060"/>
              </a:solidFill>
              <a:latin typeface="Candara" panose="020E0502030303020204" pitchFamily="34" charset="0"/>
            </a:endParaRPr>
          </a:p>
          <a:p>
            <a:pPr marL="285750" indent="-285750">
              <a:buFont typeface="Arial" panose="020B0604020202020204" pitchFamily="34" charset="0"/>
              <a:buChar char="•"/>
            </a:pPr>
            <a:r>
              <a:rPr lang="en-US" b="1" dirty="0">
                <a:solidFill>
                  <a:srgbClr val="002060"/>
                </a:solidFill>
                <a:latin typeface="Candara" panose="020E0502030303020204" pitchFamily="34" charset="0"/>
              </a:rPr>
              <a:t>Los </a:t>
            </a:r>
            <a:r>
              <a:rPr lang="en-US" b="1" dirty="0" err="1">
                <a:solidFill>
                  <a:srgbClr val="002060"/>
                </a:solidFill>
                <a:latin typeface="Candara" panose="020E0502030303020204" pitchFamily="34" charset="0"/>
              </a:rPr>
              <a:t>problemas</a:t>
            </a:r>
            <a:r>
              <a:rPr lang="en-US" b="1" dirty="0">
                <a:solidFill>
                  <a:srgbClr val="002060"/>
                </a:solidFill>
                <a:latin typeface="Candara" panose="020E0502030303020204" pitchFamily="34" charset="0"/>
              </a:rPr>
              <a:t> de los </a:t>
            </a:r>
            <a:r>
              <a:rPr lang="en-US" b="1" dirty="0" err="1">
                <a:solidFill>
                  <a:srgbClr val="002060"/>
                </a:solidFill>
                <a:latin typeface="Candara" panose="020E0502030303020204" pitchFamily="34" charset="0"/>
              </a:rPr>
              <a:t>niños</a:t>
            </a:r>
            <a:r>
              <a:rPr lang="en-US" b="1" dirty="0">
                <a:solidFill>
                  <a:srgbClr val="002060"/>
                </a:solidFill>
                <a:latin typeface="Candara" panose="020E0502030303020204" pitchFamily="34" charset="0"/>
              </a:rPr>
              <a:t> y </a:t>
            </a:r>
            <a:r>
              <a:rPr lang="en-US" b="1" dirty="0" err="1">
                <a:solidFill>
                  <a:srgbClr val="002060"/>
                </a:solidFill>
                <a:latin typeface="Candara" panose="020E0502030303020204" pitchFamily="34" charset="0"/>
              </a:rPr>
              <a:t>su</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educación</a:t>
            </a:r>
            <a:endParaRPr lang="en-US" b="1" dirty="0">
              <a:solidFill>
                <a:srgbClr val="002060"/>
              </a:solidFill>
              <a:latin typeface="Candara" panose="020E0502030303020204" pitchFamily="34" charset="0"/>
            </a:endParaRPr>
          </a:p>
          <a:p>
            <a:pPr marL="285750" indent="-285750">
              <a:buFont typeface="Arial" panose="020B0604020202020204" pitchFamily="34" charset="0"/>
              <a:buChar char="•"/>
            </a:pPr>
            <a:r>
              <a:rPr lang="en-US" b="1" dirty="0" err="1">
                <a:solidFill>
                  <a:srgbClr val="002060"/>
                </a:solidFill>
                <a:latin typeface="Candara" panose="020E0502030303020204" pitchFamily="34" charset="0"/>
              </a:rPr>
              <a:t>Salud</a:t>
            </a:r>
            <a:r>
              <a:rPr lang="en-US" b="1" dirty="0">
                <a:solidFill>
                  <a:srgbClr val="002060"/>
                </a:solidFill>
                <a:latin typeface="Candara" panose="020E0502030303020204" pitchFamily="34" charset="0"/>
              </a:rPr>
              <a:t> mental y </a:t>
            </a:r>
            <a:r>
              <a:rPr lang="en-US" b="1" dirty="0" err="1">
                <a:solidFill>
                  <a:srgbClr val="002060"/>
                </a:solidFill>
                <a:latin typeface="Candara" panose="020E0502030303020204" pitchFamily="34" charset="0"/>
              </a:rPr>
              <a:t>asistencia</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psicosocial</a:t>
            </a:r>
            <a:endParaRPr lang="en-US" b="1" dirty="0">
              <a:solidFill>
                <a:srgbClr val="002060"/>
              </a:solidFill>
              <a:latin typeface="Candara" panose="020E0502030303020204" pitchFamily="34" charset="0"/>
            </a:endParaRPr>
          </a:p>
          <a:p>
            <a:pPr marL="285750" indent="-285750">
              <a:buFont typeface="Arial" panose="020B0604020202020204" pitchFamily="34" charset="0"/>
              <a:buChar char="•"/>
            </a:pPr>
            <a:r>
              <a:rPr lang="en-US" b="1" dirty="0" err="1">
                <a:solidFill>
                  <a:srgbClr val="002060"/>
                </a:solidFill>
                <a:latin typeface="Candara" panose="020E0502030303020204" pitchFamily="34" charset="0"/>
              </a:rPr>
              <a:t>Campaña</a:t>
            </a:r>
            <a:r>
              <a:rPr lang="en-US" b="1" dirty="0">
                <a:solidFill>
                  <a:srgbClr val="002060"/>
                </a:solidFill>
                <a:latin typeface="Candara" panose="020E0502030303020204" pitchFamily="34" charset="0"/>
              </a:rPr>
              <a:t> - </a:t>
            </a:r>
            <a:r>
              <a:rPr lang="en-US" b="1" dirty="0" err="1">
                <a:solidFill>
                  <a:srgbClr val="002060"/>
                </a:solidFill>
                <a:latin typeface="Candara" panose="020E0502030303020204" pitchFamily="34" charset="0"/>
              </a:rPr>
              <a:t>Detener</a:t>
            </a:r>
            <a:r>
              <a:rPr lang="en-US" b="1" dirty="0">
                <a:solidFill>
                  <a:srgbClr val="002060"/>
                </a:solidFill>
                <a:latin typeface="Candara" panose="020E0502030303020204" pitchFamily="34" charset="0"/>
              </a:rPr>
              <a:t> el </a:t>
            </a:r>
            <a:r>
              <a:rPr lang="en-US" b="1" dirty="0" err="1">
                <a:solidFill>
                  <a:srgbClr val="002060"/>
                </a:solidFill>
                <a:latin typeface="Candara" panose="020E0502030303020204" pitchFamily="34" charset="0"/>
              </a:rPr>
              <a:t>robo</a:t>
            </a:r>
            <a:r>
              <a:rPr lang="en-US" b="1" dirty="0">
                <a:solidFill>
                  <a:srgbClr val="002060"/>
                </a:solidFill>
                <a:latin typeface="Candara" panose="020E0502030303020204" pitchFamily="34" charset="0"/>
              </a:rPr>
              <a:t> de </a:t>
            </a:r>
            <a:r>
              <a:rPr lang="en-US" b="1" dirty="0" err="1">
                <a:solidFill>
                  <a:srgbClr val="002060"/>
                </a:solidFill>
                <a:latin typeface="Candara" panose="020E0502030303020204" pitchFamily="34" charset="0"/>
              </a:rPr>
              <a:t>salarios</a:t>
            </a:r>
            <a:r>
              <a:rPr lang="en-US" b="1" dirty="0">
                <a:solidFill>
                  <a:srgbClr val="002060"/>
                </a:solidFill>
                <a:latin typeface="Candara" panose="020E0502030303020204" pitchFamily="34" charset="0"/>
              </a:rPr>
              <a:t> de los </a:t>
            </a:r>
            <a:r>
              <a:rPr lang="en-US" b="1" dirty="0" err="1">
                <a:solidFill>
                  <a:srgbClr val="002060"/>
                </a:solidFill>
                <a:latin typeface="Candara" panose="020E0502030303020204" pitchFamily="34" charset="0"/>
              </a:rPr>
              <a:t>trabajadores</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migrantes</a:t>
            </a:r>
            <a:endParaRPr lang="en-US" b="1" dirty="0">
              <a:solidFill>
                <a:srgbClr val="002060"/>
              </a:solidFill>
              <a:latin typeface="Candara" panose="020E0502030303020204" pitchFamily="34" charset="0"/>
            </a:endParaRPr>
          </a:p>
          <a:p>
            <a:pPr marL="285750" indent="-285750">
              <a:buFont typeface="Arial" panose="020B0604020202020204" pitchFamily="34" charset="0"/>
              <a:buChar char="•"/>
            </a:pPr>
            <a:r>
              <a:rPr lang="en-US" b="1" dirty="0" err="1">
                <a:solidFill>
                  <a:srgbClr val="002060"/>
                </a:solidFill>
                <a:latin typeface="Candara" panose="020E0502030303020204" pitchFamily="34" charset="0"/>
              </a:rPr>
              <a:t>Migración</a:t>
            </a:r>
            <a:r>
              <a:rPr lang="en-US" b="1" dirty="0">
                <a:solidFill>
                  <a:srgbClr val="002060"/>
                </a:solidFill>
                <a:latin typeface="Candara" panose="020E0502030303020204" pitchFamily="34" charset="0"/>
              </a:rPr>
              <a:t> </a:t>
            </a:r>
            <a:r>
              <a:rPr lang="en-US" b="1" dirty="0" err="1">
                <a:solidFill>
                  <a:srgbClr val="002060"/>
                </a:solidFill>
                <a:latin typeface="Candara" panose="020E0502030303020204" pitchFamily="34" charset="0"/>
              </a:rPr>
              <a:t>insegura</a:t>
            </a:r>
            <a:r>
              <a:rPr lang="en-US" b="1" dirty="0">
                <a:solidFill>
                  <a:srgbClr val="002060"/>
                </a:solidFill>
                <a:latin typeface="Candara" panose="020E0502030303020204" pitchFamily="34" charset="0"/>
              </a:rPr>
              <a:t> – </a:t>
            </a:r>
            <a:r>
              <a:rPr lang="en-US" b="1" dirty="0" err="1">
                <a:solidFill>
                  <a:srgbClr val="002060"/>
                </a:solidFill>
                <a:latin typeface="Candara" panose="020E0502030303020204" pitchFamily="34" charset="0"/>
              </a:rPr>
              <a:t>tráfico</a:t>
            </a:r>
            <a:r>
              <a:rPr lang="en-US" b="1" dirty="0">
                <a:solidFill>
                  <a:srgbClr val="002060"/>
                </a:solidFill>
                <a:latin typeface="Candara" panose="020E0502030303020204" pitchFamily="34" charset="0"/>
              </a:rPr>
              <a:t> de personas</a:t>
            </a:r>
          </a:p>
          <a:p>
            <a:pPr marL="285750" indent="-285750">
              <a:buFont typeface="Arial" panose="020B0604020202020204" pitchFamily="34" charset="0"/>
              <a:buChar char="•"/>
            </a:pPr>
            <a:r>
              <a:rPr lang="en-US" b="1" dirty="0" err="1">
                <a:solidFill>
                  <a:srgbClr val="002060"/>
                </a:solidFill>
                <a:latin typeface="Candara" panose="020E0502030303020204" pitchFamily="34" charset="0"/>
              </a:rPr>
              <a:t>Proceso</a:t>
            </a:r>
            <a:r>
              <a:rPr lang="en-US" b="1" dirty="0">
                <a:solidFill>
                  <a:srgbClr val="002060"/>
                </a:solidFill>
                <a:latin typeface="Candara" panose="020E0502030303020204" pitchFamily="34" charset="0"/>
              </a:rPr>
              <a:t> de </a:t>
            </a:r>
            <a:r>
              <a:rPr lang="en-US" b="1" dirty="0" err="1">
                <a:solidFill>
                  <a:srgbClr val="002060"/>
                </a:solidFill>
                <a:latin typeface="Candara" panose="020E0502030303020204" pitchFamily="34" charset="0"/>
              </a:rPr>
              <a:t>seguimiento</a:t>
            </a:r>
            <a:r>
              <a:rPr lang="en-US" b="1" dirty="0">
                <a:solidFill>
                  <a:srgbClr val="002060"/>
                </a:solidFill>
                <a:latin typeface="Candara" panose="020E0502030303020204" pitchFamily="34" charset="0"/>
              </a:rPr>
              <a:t> y examen - </a:t>
            </a:r>
            <a:r>
              <a:rPr lang="en-US" b="1" dirty="0" err="1">
                <a:solidFill>
                  <a:srgbClr val="002060"/>
                </a:solidFill>
                <a:latin typeface="Candara" panose="020E0502030303020204" pitchFamily="34" charset="0"/>
              </a:rPr>
              <a:t>aplicación</a:t>
            </a:r>
            <a:r>
              <a:rPr lang="en-US" b="1" dirty="0">
                <a:solidFill>
                  <a:srgbClr val="002060"/>
                </a:solidFill>
                <a:latin typeface="Candara" panose="020E0502030303020204" pitchFamily="34" charset="0"/>
              </a:rPr>
              <a:t> del </a:t>
            </a:r>
            <a:r>
              <a:rPr lang="en-US" b="1" dirty="0" err="1">
                <a:solidFill>
                  <a:srgbClr val="002060"/>
                </a:solidFill>
                <a:latin typeface="Candara" panose="020E0502030303020204" pitchFamily="34" charset="0"/>
              </a:rPr>
              <a:t>Pacto</a:t>
            </a:r>
            <a:r>
              <a:rPr lang="en-US" b="1" dirty="0">
                <a:solidFill>
                  <a:srgbClr val="002060"/>
                </a:solidFill>
                <a:latin typeface="Candara" panose="020E0502030303020204" pitchFamily="34" charset="0"/>
              </a:rPr>
              <a:t> Mundial y la </a:t>
            </a:r>
            <a:r>
              <a:rPr lang="en-US" b="1" dirty="0" err="1">
                <a:solidFill>
                  <a:srgbClr val="002060"/>
                </a:solidFill>
                <a:latin typeface="Candara" panose="020E0502030303020204" pitchFamily="34" charset="0"/>
              </a:rPr>
              <a:t>migración</a:t>
            </a:r>
            <a:r>
              <a:rPr lang="en-US" b="1" dirty="0">
                <a:solidFill>
                  <a:srgbClr val="002060"/>
                </a:solidFill>
                <a:latin typeface="Candara" panose="020E0502030303020204" pitchFamily="34" charset="0"/>
              </a:rPr>
              <a:t> (GCM) y el </a:t>
            </a:r>
            <a:r>
              <a:rPr lang="en-US" b="1" dirty="0" err="1">
                <a:solidFill>
                  <a:srgbClr val="002060"/>
                </a:solidFill>
                <a:latin typeface="Candara" panose="020E0502030303020204" pitchFamily="34" charset="0"/>
              </a:rPr>
              <a:t>Pacto</a:t>
            </a:r>
            <a:r>
              <a:rPr lang="en-US" b="1" dirty="0">
                <a:solidFill>
                  <a:srgbClr val="002060"/>
                </a:solidFill>
                <a:latin typeface="Candara" panose="020E0502030303020204" pitchFamily="34" charset="0"/>
              </a:rPr>
              <a:t> Mundial </a:t>
            </a:r>
            <a:r>
              <a:rPr lang="en-US" b="1" dirty="0" err="1">
                <a:solidFill>
                  <a:srgbClr val="002060"/>
                </a:solidFill>
                <a:latin typeface="Candara" panose="020E0502030303020204" pitchFamily="34" charset="0"/>
              </a:rPr>
              <a:t>sobre</a:t>
            </a:r>
            <a:r>
              <a:rPr lang="en-US" b="1" dirty="0">
                <a:solidFill>
                  <a:srgbClr val="002060"/>
                </a:solidFill>
                <a:latin typeface="Candara" panose="020E0502030303020204" pitchFamily="34" charset="0"/>
              </a:rPr>
              <a:t> los </a:t>
            </a:r>
            <a:r>
              <a:rPr lang="en-US" b="1" dirty="0" err="1">
                <a:solidFill>
                  <a:srgbClr val="002060"/>
                </a:solidFill>
                <a:latin typeface="Candara" panose="020E0502030303020204" pitchFamily="34" charset="0"/>
              </a:rPr>
              <a:t>Refugiados</a:t>
            </a:r>
            <a:r>
              <a:rPr lang="en-US" b="1" dirty="0">
                <a:solidFill>
                  <a:srgbClr val="002060"/>
                </a:solidFill>
                <a:latin typeface="Candara" panose="020E0502030303020204" pitchFamily="34" charset="0"/>
              </a:rPr>
              <a:t> (GCR) </a:t>
            </a:r>
          </a:p>
        </p:txBody>
      </p:sp>
      <p:sp>
        <p:nvSpPr>
          <p:cNvPr id="15" name="TextBox 14">
            <a:extLst>
              <a:ext uri="{FF2B5EF4-FFF2-40B4-BE49-F238E27FC236}">
                <a16:creationId xmlns:a16="http://schemas.microsoft.com/office/drawing/2014/main" id="{4A8C51E6-7ADF-4F97-AFC1-A0A2AD7E3143}"/>
              </a:ext>
            </a:extLst>
          </p:cNvPr>
          <p:cNvSpPr txBox="1"/>
          <p:nvPr/>
        </p:nvSpPr>
        <p:spPr>
          <a:xfrm>
            <a:off x="6415087" y="4810288"/>
            <a:ext cx="5776913" cy="1815882"/>
          </a:xfrm>
          <a:prstGeom prst="rect">
            <a:avLst/>
          </a:prstGeom>
          <a:noFill/>
        </p:spPr>
        <p:txBody>
          <a:bodyPr wrap="square">
            <a:spAutoFit/>
          </a:bodyPr>
          <a:lstStyle/>
          <a:p>
            <a:r>
              <a:rPr lang="en-US" sz="1600" b="1" dirty="0" err="1">
                <a:latin typeface="Lato"/>
              </a:rPr>
              <a:t>Organizaciones</a:t>
            </a:r>
            <a:r>
              <a:rPr lang="en-US" sz="1600" b="1" dirty="0">
                <a:latin typeface="Lato"/>
              </a:rPr>
              <a:t> </a:t>
            </a:r>
            <a:r>
              <a:rPr lang="en-US" sz="1600" b="1" dirty="0" err="1">
                <a:latin typeface="Lato"/>
              </a:rPr>
              <a:t>relacionadas</a:t>
            </a:r>
            <a:r>
              <a:rPr lang="en-US" sz="1600" b="1" dirty="0">
                <a:latin typeface="Lato"/>
              </a:rPr>
              <a:t> con la </a:t>
            </a:r>
            <a:r>
              <a:rPr lang="en-US" sz="1600" b="1" dirty="0" err="1">
                <a:latin typeface="Lato"/>
              </a:rPr>
              <a:t>migración</a:t>
            </a:r>
            <a:r>
              <a:rPr lang="en-US" sz="1600" b="1" dirty="0">
                <a:latin typeface="Lato"/>
              </a:rPr>
              <a:t> y los </a:t>
            </a:r>
            <a:r>
              <a:rPr lang="en-US" sz="1600" b="1" dirty="0" err="1">
                <a:latin typeface="Lato"/>
              </a:rPr>
              <a:t>refugiados</a:t>
            </a:r>
            <a:endParaRPr lang="en-US" sz="1600" b="1" dirty="0">
              <a:latin typeface="Lato"/>
            </a:endParaRPr>
          </a:p>
          <a:p>
            <a:r>
              <a:rPr lang="en-US" sz="1600" b="1" dirty="0">
                <a:latin typeface="Lato"/>
              </a:rPr>
              <a:t>OIM - </a:t>
            </a:r>
            <a:r>
              <a:rPr lang="en-US" sz="1600" b="1" dirty="0" err="1">
                <a:latin typeface="Lato"/>
              </a:rPr>
              <a:t>Organización</a:t>
            </a:r>
            <a:r>
              <a:rPr lang="en-US" sz="1600" b="1" dirty="0">
                <a:latin typeface="Lato"/>
              </a:rPr>
              <a:t> </a:t>
            </a:r>
            <a:r>
              <a:rPr lang="en-US" sz="1600" b="1" dirty="0" err="1">
                <a:latin typeface="Lato"/>
              </a:rPr>
              <a:t>Internacional</a:t>
            </a:r>
            <a:r>
              <a:rPr lang="en-US" sz="1600" b="1" dirty="0">
                <a:latin typeface="Lato"/>
              </a:rPr>
              <a:t> para las </a:t>
            </a:r>
            <a:r>
              <a:rPr lang="en-US" sz="1600" b="1" dirty="0" err="1">
                <a:latin typeface="Lato"/>
              </a:rPr>
              <a:t>Migraciones</a:t>
            </a:r>
            <a:r>
              <a:rPr lang="en-US" sz="1600" b="1" dirty="0">
                <a:latin typeface="Lato"/>
              </a:rPr>
              <a:t> -  </a:t>
            </a:r>
          </a:p>
          <a:p>
            <a:r>
              <a:rPr lang="en-US" sz="1600" b="1" dirty="0">
                <a:latin typeface="Lato"/>
              </a:rPr>
              <a:t>           ONU </a:t>
            </a:r>
            <a:r>
              <a:rPr lang="en-US" sz="1600" b="1" dirty="0" err="1">
                <a:latin typeface="Lato"/>
              </a:rPr>
              <a:t>Migración</a:t>
            </a:r>
            <a:endParaRPr lang="en-US" sz="1600" b="1" dirty="0">
              <a:latin typeface="Lato"/>
            </a:endParaRPr>
          </a:p>
          <a:p>
            <a:r>
              <a:rPr lang="en-US" sz="1600" b="1" dirty="0">
                <a:latin typeface="Lato"/>
              </a:rPr>
              <a:t>ICMC - </a:t>
            </a:r>
            <a:r>
              <a:rPr lang="en-US" sz="1600" b="1" dirty="0" err="1">
                <a:latin typeface="Lato"/>
              </a:rPr>
              <a:t>Comisión</a:t>
            </a:r>
            <a:r>
              <a:rPr lang="en-US" sz="1600" b="1" dirty="0">
                <a:latin typeface="Lato"/>
              </a:rPr>
              <a:t> </a:t>
            </a:r>
            <a:r>
              <a:rPr lang="en-US" sz="1600" b="1" dirty="0" err="1">
                <a:latin typeface="Lato"/>
              </a:rPr>
              <a:t>Católica</a:t>
            </a:r>
            <a:r>
              <a:rPr lang="en-US" sz="1600" b="1" dirty="0">
                <a:latin typeface="Lato"/>
              </a:rPr>
              <a:t> </a:t>
            </a:r>
            <a:r>
              <a:rPr lang="en-US" sz="1600" b="1" dirty="0" err="1">
                <a:latin typeface="Lato"/>
              </a:rPr>
              <a:t>Internacional</a:t>
            </a:r>
            <a:r>
              <a:rPr lang="en-US" sz="1600" b="1" dirty="0">
                <a:latin typeface="Lato"/>
              </a:rPr>
              <a:t> de </a:t>
            </a:r>
            <a:r>
              <a:rPr lang="en-US" sz="1600" b="1" dirty="0" err="1">
                <a:latin typeface="Lato"/>
              </a:rPr>
              <a:t>Migración</a:t>
            </a:r>
            <a:r>
              <a:rPr lang="en-US" sz="1600" b="1" dirty="0">
                <a:latin typeface="Lato"/>
              </a:rPr>
              <a:t>.</a:t>
            </a:r>
          </a:p>
          <a:p>
            <a:r>
              <a:rPr lang="en-US" sz="1600" b="1" dirty="0">
                <a:latin typeface="Lato"/>
              </a:rPr>
              <a:t>ACNUR - Alto </a:t>
            </a:r>
            <a:r>
              <a:rPr lang="en-US" sz="1600" b="1" dirty="0" err="1">
                <a:latin typeface="Lato"/>
              </a:rPr>
              <a:t>Comisionado</a:t>
            </a:r>
            <a:r>
              <a:rPr lang="en-US" sz="1600" b="1" dirty="0">
                <a:latin typeface="Lato"/>
              </a:rPr>
              <a:t> de las </a:t>
            </a:r>
            <a:r>
              <a:rPr lang="en-US" sz="1600" b="1" dirty="0" err="1">
                <a:latin typeface="Lato"/>
              </a:rPr>
              <a:t>Naciones</a:t>
            </a:r>
            <a:r>
              <a:rPr lang="en-US" sz="1600" b="1" dirty="0">
                <a:latin typeface="Lato"/>
              </a:rPr>
              <a:t> </a:t>
            </a:r>
            <a:r>
              <a:rPr lang="en-US" sz="1600" b="1" dirty="0" err="1">
                <a:latin typeface="Lato"/>
              </a:rPr>
              <a:t>Unidas</a:t>
            </a:r>
            <a:r>
              <a:rPr lang="en-US" sz="1600" b="1" dirty="0">
                <a:latin typeface="Lato"/>
              </a:rPr>
              <a:t> para </a:t>
            </a:r>
          </a:p>
          <a:p>
            <a:r>
              <a:rPr lang="en-US" sz="1600" b="1" dirty="0">
                <a:latin typeface="Lato"/>
              </a:rPr>
              <a:t>           los </a:t>
            </a:r>
            <a:r>
              <a:rPr lang="en-US" sz="1600" b="1" dirty="0" err="1">
                <a:latin typeface="Lato"/>
              </a:rPr>
              <a:t>Refugiados</a:t>
            </a:r>
            <a:r>
              <a:rPr lang="en-US" sz="1600" b="1" dirty="0">
                <a:latin typeface="Lato"/>
              </a:rPr>
              <a:t>.</a:t>
            </a:r>
          </a:p>
        </p:txBody>
      </p:sp>
      <p:cxnSp>
        <p:nvCxnSpPr>
          <p:cNvPr id="6" name="Straight Connector 5">
            <a:extLst>
              <a:ext uri="{FF2B5EF4-FFF2-40B4-BE49-F238E27FC236}">
                <a16:creationId xmlns:a16="http://schemas.microsoft.com/office/drawing/2014/main" id="{29DA095F-2342-4F85-9482-334054DA6C0F}"/>
              </a:ext>
            </a:extLst>
          </p:cNvPr>
          <p:cNvCxnSpPr/>
          <p:nvPr/>
        </p:nvCxnSpPr>
        <p:spPr>
          <a:xfrm>
            <a:off x="3548543" y="4735815"/>
            <a:ext cx="476494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37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the camera&#10;&#10;Description automatically generated">
            <a:extLst>
              <a:ext uri="{FF2B5EF4-FFF2-40B4-BE49-F238E27FC236}">
                <a16:creationId xmlns:a16="http://schemas.microsoft.com/office/drawing/2014/main" id="{B9DDCBA5-542F-432E-ACE3-07A7A35FFAEF}"/>
              </a:ext>
            </a:extLst>
          </p:cNvPr>
          <p:cNvPicPr>
            <a:picLocks noChangeAspect="1"/>
          </p:cNvPicPr>
          <p:nvPr/>
        </p:nvPicPr>
        <p:blipFill rotWithShape="1">
          <a:blip r:embed="rId2">
            <a:extLst>
              <a:ext uri="{28A0092B-C50C-407E-A947-70E740481C1C}">
                <a14:useLocalDpi xmlns:a14="http://schemas.microsoft.com/office/drawing/2010/main" val="0"/>
              </a:ext>
            </a:extLst>
          </a:blip>
          <a:srcRect l="26550" r="13772"/>
          <a:stretch/>
        </p:blipFill>
        <p:spPr>
          <a:xfrm>
            <a:off x="-2610254" y="10"/>
            <a:ext cx="6662690"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2"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7" name="Picture 6" descr="Indigenous peoples in Canada Idle No More First Nations Kainai Nation,  Canada, canada, people, logo, world png | PNGFlow">
            <a:extLst>
              <a:ext uri="{FF2B5EF4-FFF2-40B4-BE49-F238E27FC236}">
                <a16:creationId xmlns:a16="http://schemas.microsoft.com/office/drawing/2014/main" id="{F0151E51-DB83-4886-A9AE-EFD1D92FB8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50" b="93399" l="10000" r="90000">
                        <a14:foregroundMark x1="39659" y1="90264" x2="45909" y2="93729"/>
                        <a14:foregroundMark x1="45909" y1="93729" x2="51591" y2="93729"/>
                        <a14:foregroundMark x1="51591" y1="93729" x2="53750" y2="92409"/>
                        <a14:foregroundMark x1="64886" y1="8581" x2="67614" y2="9076"/>
                        <a14:foregroundMark x1="66023" y1="5941" x2="66705" y2="4950"/>
                      </a14:backgroundRemoval>
                    </a14:imgEffect>
                  </a14:imgLayer>
                </a14:imgProps>
              </a:ext>
              <a:ext uri="{28A0092B-C50C-407E-A947-70E740481C1C}">
                <a14:useLocalDpi xmlns:a14="http://schemas.microsoft.com/office/drawing/2010/main" val="0"/>
              </a:ext>
            </a:extLst>
          </a:blip>
          <a:srcRect/>
          <a:stretch>
            <a:fillRect/>
          </a:stretch>
        </p:blipFill>
        <p:spPr bwMode="auto">
          <a:xfrm>
            <a:off x="8064301" y="-133133"/>
            <a:ext cx="3792719" cy="261180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a:extLst>
              <a:ext uri="{FF2B5EF4-FFF2-40B4-BE49-F238E27FC236}">
                <a16:creationId xmlns:a16="http://schemas.microsoft.com/office/drawing/2014/main" id="{30B759AB-1F7F-4395-9CD6-4D16EF55B06F}"/>
              </a:ext>
            </a:extLst>
          </p:cNvPr>
          <p:cNvSpPr txBox="1"/>
          <p:nvPr/>
        </p:nvSpPr>
        <p:spPr>
          <a:xfrm>
            <a:off x="4040006" y="106866"/>
            <a:ext cx="5023984" cy="3539430"/>
          </a:xfrm>
          <a:prstGeom prst="rect">
            <a:avLst/>
          </a:prstGeom>
          <a:noFill/>
        </p:spPr>
        <p:txBody>
          <a:bodyPr wrap="square">
            <a:spAutoFit/>
          </a:bodyPr>
          <a:lstStyle/>
          <a:p>
            <a:r>
              <a:rPr lang="en-US" sz="1600" dirty="0">
                <a:solidFill>
                  <a:srgbClr val="002060"/>
                </a:solidFill>
              </a:rPr>
              <a:t>An official definition of “indigenous” has not been adopted by any UN-system body. </a:t>
            </a:r>
          </a:p>
          <a:p>
            <a:endParaRPr lang="en-US" sz="1600" dirty="0">
              <a:solidFill>
                <a:srgbClr val="002060"/>
              </a:solidFill>
            </a:endParaRPr>
          </a:p>
          <a:p>
            <a:r>
              <a:rPr lang="en-US" sz="1600" dirty="0">
                <a:solidFill>
                  <a:srgbClr val="002060"/>
                </a:solidFill>
              </a:rPr>
              <a:t>this term based on the following: </a:t>
            </a:r>
          </a:p>
          <a:p>
            <a:r>
              <a:rPr lang="en-US" sz="1600" dirty="0">
                <a:solidFill>
                  <a:srgbClr val="002060"/>
                </a:solidFill>
              </a:rPr>
              <a:t>• Historical continuity with pre-colonial and/or pre-settler societies </a:t>
            </a:r>
          </a:p>
          <a:p>
            <a:r>
              <a:rPr lang="en-US" sz="1600" dirty="0">
                <a:solidFill>
                  <a:srgbClr val="002060"/>
                </a:solidFill>
              </a:rPr>
              <a:t>• Strong link to territories and surrounding natural resources </a:t>
            </a:r>
          </a:p>
          <a:p>
            <a:r>
              <a:rPr lang="en-US" sz="1600" dirty="0">
                <a:solidFill>
                  <a:srgbClr val="002060"/>
                </a:solidFill>
              </a:rPr>
              <a:t>• Distinct social, economic or political systems </a:t>
            </a:r>
          </a:p>
          <a:p>
            <a:r>
              <a:rPr lang="en-US" sz="1600" dirty="0">
                <a:solidFill>
                  <a:srgbClr val="002060"/>
                </a:solidFill>
              </a:rPr>
              <a:t>• Distinct language, culture and beliefs </a:t>
            </a:r>
          </a:p>
          <a:p>
            <a:r>
              <a:rPr lang="en-US" sz="1600" dirty="0">
                <a:solidFill>
                  <a:srgbClr val="002060"/>
                </a:solidFill>
              </a:rPr>
              <a:t>• Form non-dominant groups of society </a:t>
            </a:r>
          </a:p>
          <a:p>
            <a:r>
              <a:rPr lang="en-US" sz="1600" dirty="0">
                <a:solidFill>
                  <a:srgbClr val="002060"/>
                </a:solidFill>
              </a:rPr>
              <a:t>• Resolve to maintain and reproduce their ancestral environments and systems as distinctive peoples and communities.</a:t>
            </a:r>
          </a:p>
        </p:txBody>
      </p:sp>
      <p:sp>
        <p:nvSpPr>
          <p:cNvPr id="18" name="TextBox 17">
            <a:extLst>
              <a:ext uri="{FF2B5EF4-FFF2-40B4-BE49-F238E27FC236}">
                <a16:creationId xmlns:a16="http://schemas.microsoft.com/office/drawing/2014/main" id="{C7DDB554-626D-432F-B5C9-AFE6CC040B1E}"/>
              </a:ext>
            </a:extLst>
          </p:cNvPr>
          <p:cNvSpPr txBox="1"/>
          <p:nvPr/>
        </p:nvSpPr>
        <p:spPr>
          <a:xfrm>
            <a:off x="3887001" y="3950367"/>
            <a:ext cx="8354599" cy="2800767"/>
          </a:xfrm>
          <a:prstGeom prst="rect">
            <a:avLst/>
          </a:prstGeom>
          <a:noFill/>
        </p:spPr>
        <p:txBody>
          <a:bodyPr wrap="square">
            <a:spAutoFit/>
          </a:bodyPr>
          <a:lstStyle/>
          <a:p>
            <a:r>
              <a:rPr lang="en-US" sz="1600" dirty="0" err="1">
                <a:solidFill>
                  <a:srgbClr val="7030A0"/>
                </a:solidFill>
              </a:rPr>
              <a:t>Ningún</a:t>
            </a:r>
            <a:r>
              <a:rPr lang="en-US" sz="1600" dirty="0">
                <a:solidFill>
                  <a:srgbClr val="7030A0"/>
                </a:solidFill>
              </a:rPr>
              <a:t> </a:t>
            </a:r>
            <a:r>
              <a:rPr lang="en-US" sz="1600" dirty="0" err="1">
                <a:solidFill>
                  <a:srgbClr val="7030A0"/>
                </a:solidFill>
              </a:rPr>
              <a:t>organismo</a:t>
            </a:r>
            <a:r>
              <a:rPr lang="en-US" sz="1600" dirty="0">
                <a:solidFill>
                  <a:srgbClr val="7030A0"/>
                </a:solidFill>
              </a:rPr>
              <a:t> del </a:t>
            </a:r>
            <a:r>
              <a:rPr lang="en-US" sz="1600" dirty="0" err="1">
                <a:solidFill>
                  <a:srgbClr val="7030A0"/>
                </a:solidFill>
              </a:rPr>
              <a:t>sistema</a:t>
            </a:r>
            <a:r>
              <a:rPr lang="en-US" sz="1600" dirty="0">
                <a:solidFill>
                  <a:srgbClr val="7030A0"/>
                </a:solidFill>
              </a:rPr>
              <a:t> de las </a:t>
            </a:r>
            <a:r>
              <a:rPr lang="en-US" sz="1600" dirty="0" err="1">
                <a:solidFill>
                  <a:srgbClr val="7030A0"/>
                </a:solidFill>
              </a:rPr>
              <a:t>Naciones</a:t>
            </a:r>
            <a:r>
              <a:rPr lang="en-US" sz="1600" dirty="0">
                <a:solidFill>
                  <a:srgbClr val="7030A0"/>
                </a:solidFill>
              </a:rPr>
              <a:t> </a:t>
            </a:r>
            <a:r>
              <a:rPr lang="en-US" sz="1600" dirty="0" err="1">
                <a:solidFill>
                  <a:srgbClr val="7030A0"/>
                </a:solidFill>
              </a:rPr>
              <a:t>Unidas</a:t>
            </a:r>
            <a:r>
              <a:rPr lang="en-US" sz="1600" dirty="0">
                <a:solidFill>
                  <a:srgbClr val="7030A0"/>
                </a:solidFill>
              </a:rPr>
              <a:t> ha </a:t>
            </a:r>
            <a:r>
              <a:rPr lang="en-US" sz="1600" dirty="0" err="1">
                <a:solidFill>
                  <a:srgbClr val="7030A0"/>
                </a:solidFill>
              </a:rPr>
              <a:t>adoptado</a:t>
            </a:r>
            <a:r>
              <a:rPr lang="en-US" sz="1600" dirty="0">
                <a:solidFill>
                  <a:srgbClr val="7030A0"/>
                </a:solidFill>
              </a:rPr>
              <a:t> una </a:t>
            </a:r>
            <a:r>
              <a:rPr lang="en-US" sz="1600" dirty="0" err="1">
                <a:solidFill>
                  <a:srgbClr val="7030A0"/>
                </a:solidFill>
              </a:rPr>
              <a:t>definición</a:t>
            </a:r>
            <a:r>
              <a:rPr lang="en-US" sz="1600" dirty="0">
                <a:solidFill>
                  <a:srgbClr val="7030A0"/>
                </a:solidFill>
              </a:rPr>
              <a:t> </a:t>
            </a:r>
            <a:r>
              <a:rPr lang="en-US" sz="1600" dirty="0" err="1">
                <a:solidFill>
                  <a:srgbClr val="7030A0"/>
                </a:solidFill>
              </a:rPr>
              <a:t>oficial</a:t>
            </a:r>
            <a:r>
              <a:rPr lang="en-US" sz="1600" dirty="0">
                <a:solidFill>
                  <a:srgbClr val="7030A0"/>
                </a:solidFill>
              </a:rPr>
              <a:t> de "</a:t>
            </a:r>
            <a:r>
              <a:rPr lang="en-US" sz="1600" dirty="0" err="1">
                <a:solidFill>
                  <a:srgbClr val="7030A0"/>
                </a:solidFill>
              </a:rPr>
              <a:t>indígena</a:t>
            </a:r>
            <a:r>
              <a:rPr lang="en-US" sz="1600" dirty="0">
                <a:solidFill>
                  <a:srgbClr val="7030A0"/>
                </a:solidFill>
              </a:rPr>
              <a:t>". </a:t>
            </a:r>
          </a:p>
          <a:p>
            <a:endParaRPr lang="en-US" sz="1600" dirty="0">
              <a:solidFill>
                <a:srgbClr val="7030A0"/>
              </a:solidFill>
            </a:endParaRPr>
          </a:p>
          <a:p>
            <a:r>
              <a:rPr lang="en-US" sz="1600" dirty="0" err="1">
                <a:solidFill>
                  <a:srgbClr val="7030A0"/>
                </a:solidFill>
              </a:rPr>
              <a:t>este</a:t>
            </a:r>
            <a:r>
              <a:rPr lang="en-US" sz="1600" dirty="0">
                <a:solidFill>
                  <a:srgbClr val="7030A0"/>
                </a:solidFill>
              </a:rPr>
              <a:t> </a:t>
            </a:r>
            <a:r>
              <a:rPr lang="en-US" sz="1600" dirty="0" err="1">
                <a:solidFill>
                  <a:srgbClr val="7030A0"/>
                </a:solidFill>
              </a:rPr>
              <a:t>término</a:t>
            </a:r>
            <a:r>
              <a:rPr lang="en-US" sz="1600" dirty="0">
                <a:solidFill>
                  <a:srgbClr val="7030A0"/>
                </a:solidFill>
              </a:rPr>
              <a:t> </a:t>
            </a:r>
            <a:r>
              <a:rPr lang="en-US" sz="1600" dirty="0" err="1">
                <a:solidFill>
                  <a:srgbClr val="7030A0"/>
                </a:solidFill>
              </a:rPr>
              <a:t>basado</a:t>
            </a:r>
            <a:r>
              <a:rPr lang="en-US" sz="1600" dirty="0">
                <a:solidFill>
                  <a:srgbClr val="7030A0"/>
                </a:solidFill>
              </a:rPr>
              <a:t> </a:t>
            </a:r>
            <a:r>
              <a:rPr lang="en-US" sz="1600" dirty="0" err="1">
                <a:solidFill>
                  <a:srgbClr val="7030A0"/>
                </a:solidFill>
              </a:rPr>
              <a:t>en</a:t>
            </a:r>
            <a:r>
              <a:rPr lang="en-US" sz="1600" dirty="0">
                <a:solidFill>
                  <a:srgbClr val="7030A0"/>
                </a:solidFill>
              </a:rPr>
              <a:t> lo </a:t>
            </a:r>
            <a:r>
              <a:rPr lang="en-US" sz="1600" dirty="0" err="1">
                <a:solidFill>
                  <a:srgbClr val="7030A0"/>
                </a:solidFill>
              </a:rPr>
              <a:t>siguiente</a:t>
            </a:r>
            <a:r>
              <a:rPr lang="en-US" sz="1600" dirty="0">
                <a:solidFill>
                  <a:srgbClr val="7030A0"/>
                </a:solidFill>
              </a:rPr>
              <a:t>: </a:t>
            </a:r>
          </a:p>
          <a:p>
            <a:r>
              <a:rPr lang="en-US" sz="1600" dirty="0">
                <a:solidFill>
                  <a:srgbClr val="7030A0"/>
                </a:solidFill>
              </a:rPr>
              <a:t>- La </a:t>
            </a:r>
            <a:r>
              <a:rPr lang="en-US" sz="1600" dirty="0" err="1">
                <a:solidFill>
                  <a:srgbClr val="7030A0"/>
                </a:solidFill>
              </a:rPr>
              <a:t>continuidad</a:t>
            </a:r>
            <a:r>
              <a:rPr lang="en-US" sz="1600" dirty="0">
                <a:solidFill>
                  <a:srgbClr val="7030A0"/>
                </a:solidFill>
              </a:rPr>
              <a:t> </a:t>
            </a:r>
            <a:r>
              <a:rPr lang="en-US" sz="1600" dirty="0" err="1">
                <a:solidFill>
                  <a:srgbClr val="7030A0"/>
                </a:solidFill>
              </a:rPr>
              <a:t>histórica</a:t>
            </a:r>
            <a:r>
              <a:rPr lang="en-US" sz="1600" dirty="0">
                <a:solidFill>
                  <a:srgbClr val="7030A0"/>
                </a:solidFill>
              </a:rPr>
              <a:t> con las </a:t>
            </a:r>
            <a:r>
              <a:rPr lang="en-US" sz="1600" dirty="0" err="1">
                <a:solidFill>
                  <a:srgbClr val="7030A0"/>
                </a:solidFill>
              </a:rPr>
              <a:t>sociedades</a:t>
            </a:r>
            <a:r>
              <a:rPr lang="en-US" sz="1600" dirty="0">
                <a:solidFill>
                  <a:srgbClr val="7030A0"/>
                </a:solidFill>
              </a:rPr>
              <a:t> </a:t>
            </a:r>
            <a:r>
              <a:rPr lang="en-US" sz="1600" dirty="0" err="1">
                <a:solidFill>
                  <a:srgbClr val="7030A0"/>
                </a:solidFill>
              </a:rPr>
              <a:t>precoloniales</a:t>
            </a:r>
            <a:r>
              <a:rPr lang="en-US" sz="1600" dirty="0">
                <a:solidFill>
                  <a:srgbClr val="7030A0"/>
                </a:solidFill>
              </a:rPr>
              <a:t> y/o </a:t>
            </a:r>
            <a:r>
              <a:rPr lang="en-US" sz="1600" dirty="0" err="1">
                <a:solidFill>
                  <a:srgbClr val="7030A0"/>
                </a:solidFill>
              </a:rPr>
              <a:t>precoloniales</a:t>
            </a:r>
            <a:r>
              <a:rPr lang="en-US" sz="1600" dirty="0">
                <a:solidFill>
                  <a:srgbClr val="7030A0"/>
                </a:solidFill>
              </a:rPr>
              <a:t> </a:t>
            </a:r>
          </a:p>
          <a:p>
            <a:r>
              <a:rPr lang="en-US" sz="1600" dirty="0">
                <a:solidFill>
                  <a:srgbClr val="7030A0"/>
                </a:solidFill>
              </a:rPr>
              <a:t>- </a:t>
            </a:r>
            <a:r>
              <a:rPr lang="en-US" sz="1600" dirty="0" err="1">
                <a:solidFill>
                  <a:srgbClr val="7030A0"/>
                </a:solidFill>
              </a:rPr>
              <a:t>Fuerte</a:t>
            </a:r>
            <a:r>
              <a:rPr lang="en-US" sz="1600" dirty="0">
                <a:solidFill>
                  <a:srgbClr val="7030A0"/>
                </a:solidFill>
              </a:rPr>
              <a:t> </a:t>
            </a:r>
            <a:r>
              <a:rPr lang="en-US" sz="1600" dirty="0" err="1">
                <a:solidFill>
                  <a:srgbClr val="7030A0"/>
                </a:solidFill>
              </a:rPr>
              <a:t>vínculo</a:t>
            </a:r>
            <a:r>
              <a:rPr lang="en-US" sz="1600" dirty="0">
                <a:solidFill>
                  <a:srgbClr val="7030A0"/>
                </a:solidFill>
              </a:rPr>
              <a:t> con los </a:t>
            </a:r>
            <a:r>
              <a:rPr lang="en-US" sz="1600" dirty="0" err="1">
                <a:solidFill>
                  <a:srgbClr val="7030A0"/>
                </a:solidFill>
              </a:rPr>
              <a:t>territorios</a:t>
            </a:r>
            <a:r>
              <a:rPr lang="en-US" sz="1600" dirty="0">
                <a:solidFill>
                  <a:srgbClr val="7030A0"/>
                </a:solidFill>
              </a:rPr>
              <a:t> y los </a:t>
            </a:r>
            <a:r>
              <a:rPr lang="en-US" sz="1600" dirty="0" err="1">
                <a:solidFill>
                  <a:srgbClr val="7030A0"/>
                </a:solidFill>
              </a:rPr>
              <a:t>recursos</a:t>
            </a:r>
            <a:r>
              <a:rPr lang="en-US" sz="1600" dirty="0">
                <a:solidFill>
                  <a:srgbClr val="7030A0"/>
                </a:solidFill>
              </a:rPr>
              <a:t> naturales </a:t>
            </a:r>
            <a:r>
              <a:rPr lang="en-US" sz="1600" dirty="0" err="1">
                <a:solidFill>
                  <a:srgbClr val="7030A0"/>
                </a:solidFill>
              </a:rPr>
              <a:t>circundantes</a:t>
            </a:r>
            <a:r>
              <a:rPr lang="en-US" sz="1600" dirty="0">
                <a:solidFill>
                  <a:srgbClr val="7030A0"/>
                </a:solidFill>
              </a:rPr>
              <a:t> </a:t>
            </a:r>
          </a:p>
          <a:p>
            <a:r>
              <a:rPr lang="en-US" sz="1600" dirty="0">
                <a:solidFill>
                  <a:srgbClr val="7030A0"/>
                </a:solidFill>
              </a:rPr>
              <a:t>- </a:t>
            </a:r>
            <a:r>
              <a:rPr lang="en-US" sz="1600" dirty="0" err="1">
                <a:solidFill>
                  <a:srgbClr val="7030A0"/>
                </a:solidFill>
              </a:rPr>
              <a:t>Distintos</a:t>
            </a:r>
            <a:r>
              <a:rPr lang="en-US" sz="1600" dirty="0">
                <a:solidFill>
                  <a:srgbClr val="7030A0"/>
                </a:solidFill>
              </a:rPr>
              <a:t> </a:t>
            </a:r>
            <a:r>
              <a:rPr lang="en-US" sz="1600" dirty="0" err="1">
                <a:solidFill>
                  <a:srgbClr val="7030A0"/>
                </a:solidFill>
              </a:rPr>
              <a:t>sistemas</a:t>
            </a:r>
            <a:r>
              <a:rPr lang="en-US" sz="1600" dirty="0">
                <a:solidFill>
                  <a:srgbClr val="7030A0"/>
                </a:solidFill>
              </a:rPr>
              <a:t> </a:t>
            </a:r>
            <a:r>
              <a:rPr lang="en-US" sz="1600" dirty="0" err="1">
                <a:solidFill>
                  <a:srgbClr val="7030A0"/>
                </a:solidFill>
              </a:rPr>
              <a:t>sociales</a:t>
            </a:r>
            <a:r>
              <a:rPr lang="en-US" sz="1600" dirty="0">
                <a:solidFill>
                  <a:srgbClr val="7030A0"/>
                </a:solidFill>
              </a:rPr>
              <a:t>, </a:t>
            </a:r>
            <a:r>
              <a:rPr lang="en-US" sz="1600" dirty="0" err="1">
                <a:solidFill>
                  <a:srgbClr val="7030A0"/>
                </a:solidFill>
              </a:rPr>
              <a:t>económicos</a:t>
            </a:r>
            <a:r>
              <a:rPr lang="en-US" sz="1600" dirty="0">
                <a:solidFill>
                  <a:srgbClr val="7030A0"/>
                </a:solidFill>
              </a:rPr>
              <a:t> o </a:t>
            </a:r>
            <a:r>
              <a:rPr lang="en-US" sz="1600" dirty="0" err="1">
                <a:solidFill>
                  <a:srgbClr val="7030A0"/>
                </a:solidFill>
              </a:rPr>
              <a:t>políticos</a:t>
            </a:r>
            <a:r>
              <a:rPr lang="en-US" sz="1600" dirty="0">
                <a:solidFill>
                  <a:srgbClr val="7030A0"/>
                </a:solidFill>
              </a:rPr>
              <a:t> </a:t>
            </a:r>
          </a:p>
          <a:p>
            <a:r>
              <a:rPr lang="en-US" sz="1600" dirty="0">
                <a:solidFill>
                  <a:srgbClr val="7030A0"/>
                </a:solidFill>
              </a:rPr>
              <a:t>- </a:t>
            </a:r>
            <a:r>
              <a:rPr lang="en-US" sz="1600" dirty="0" err="1">
                <a:solidFill>
                  <a:srgbClr val="7030A0"/>
                </a:solidFill>
              </a:rPr>
              <a:t>Lenguaje</a:t>
            </a:r>
            <a:r>
              <a:rPr lang="en-US" sz="1600" dirty="0">
                <a:solidFill>
                  <a:srgbClr val="7030A0"/>
                </a:solidFill>
              </a:rPr>
              <a:t>, </a:t>
            </a:r>
            <a:r>
              <a:rPr lang="en-US" sz="1600" dirty="0" err="1">
                <a:solidFill>
                  <a:srgbClr val="7030A0"/>
                </a:solidFill>
              </a:rPr>
              <a:t>cultura</a:t>
            </a:r>
            <a:r>
              <a:rPr lang="en-US" sz="1600" dirty="0">
                <a:solidFill>
                  <a:srgbClr val="7030A0"/>
                </a:solidFill>
              </a:rPr>
              <a:t> y </a:t>
            </a:r>
            <a:r>
              <a:rPr lang="en-US" sz="1600" dirty="0" err="1">
                <a:solidFill>
                  <a:srgbClr val="7030A0"/>
                </a:solidFill>
              </a:rPr>
              <a:t>creencias</a:t>
            </a:r>
            <a:r>
              <a:rPr lang="en-US" sz="1600" dirty="0">
                <a:solidFill>
                  <a:srgbClr val="7030A0"/>
                </a:solidFill>
              </a:rPr>
              <a:t> </a:t>
            </a:r>
            <a:r>
              <a:rPr lang="en-US" sz="1600" dirty="0" err="1">
                <a:solidFill>
                  <a:srgbClr val="7030A0"/>
                </a:solidFill>
              </a:rPr>
              <a:t>diferentes</a:t>
            </a:r>
            <a:r>
              <a:rPr lang="en-US" sz="1600" dirty="0">
                <a:solidFill>
                  <a:srgbClr val="7030A0"/>
                </a:solidFill>
              </a:rPr>
              <a:t> </a:t>
            </a:r>
          </a:p>
          <a:p>
            <a:r>
              <a:rPr lang="en-US" sz="1600" dirty="0">
                <a:solidFill>
                  <a:srgbClr val="7030A0"/>
                </a:solidFill>
              </a:rPr>
              <a:t>- </a:t>
            </a:r>
            <a:r>
              <a:rPr lang="en-US" sz="1600" dirty="0" err="1">
                <a:solidFill>
                  <a:srgbClr val="7030A0"/>
                </a:solidFill>
              </a:rPr>
              <a:t>Formar</a:t>
            </a:r>
            <a:r>
              <a:rPr lang="en-US" sz="1600" dirty="0">
                <a:solidFill>
                  <a:srgbClr val="7030A0"/>
                </a:solidFill>
              </a:rPr>
              <a:t> parte de </a:t>
            </a:r>
            <a:r>
              <a:rPr lang="en-US" sz="1600" dirty="0" err="1">
                <a:solidFill>
                  <a:srgbClr val="7030A0"/>
                </a:solidFill>
              </a:rPr>
              <a:t>grupos</a:t>
            </a:r>
            <a:r>
              <a:rPr lang="en-US" sz="1600" dirty="0">
                <a:solidFill>
                  <a:srgbClr val="7030A0"/>
                </a:solidFill>
              </a:rPr>
              <a:t> no </a:t>
            </a:r>
            <a:r>
              <a:rPr lang="en-US" sz="1600" dirty="0" err="1">
                <a:solidFill>
                  <a:srgbClr val="7030A0"/>
                </a:solidFill>
              </a:rPr>
              <a:t>dominantes</a:t>
            </a:r>
            <a:r>
              <a:rPr lang="en-US" sz="1600" dirty="0">
                <a:solidFill>
                  <a:srgbClr val="7030A0"/>
                </a:solidFill>
              </a:rPr>
              <a:t> de la </a:t>
            </a:r>
            <a:r>
              <a:rPr lang="en-US" sz="1600" dirty="0" err="1">
                <a:solidFill>
                  <a:srgbClr val="7030A0"/>
                </a:solidFill>
              </a:rPr>
              <a:t>sociedad</a:t>
            </a:r>
            <a:r>
              <a:rPr lang="en-US" sz="1600" dirty="0">
                <a:solidFill>
                  <a:srgbClr val="7030A0"/>
                </a:solidFill>
              </a:rPr>
              <a:t> </a:t>
            </a:r>
          </a:p>
          <a:p>
            <a:r>
              <a:rPr lang="en-US" sz="1600" dirty="0">
                <a:solidFill>
                  <a:srgbClr val="7030A0"/>
                </a:solidFill>
              </a:rPr>
              <a:t>- </a:t>
            </a:r>
            <a:r>
              <a:rPr lang="en-US" sz="1600" dirty="0" err="1">
                <a:solidFill>
                  <a:srgbClr val="7030A0"/>
                </a:solidFill>
              </a:rPr>
              <a:t>Deciden</a:t>
            </a:r>
            <a:r>
              <a:rPr lang="en-US" sz="1600" dirty="0">
                <a:solidFill>
                  <a:srgbClr val="7030A0"/>
                </a:solidFill>
              </a:rPr>
              <a:t> </a:t>
            </a:r>
            <a:r>
              <a:rPr lang="en-US" sz="1600" dirty="0" err="1">
                <a:solidFill>
                  <a:srgbClr val="7030A0"/>
                </a:solidFill>
              </a:rPr>
              <a:t>mantener</a:t>
            </a:r>
            <a:r>
              <a:rPr lang="en-US" sz="1600" dirty="0">
                <a:solidFill>
                  <a:srgbClr val="7030A0"/>
                </a:solidFill>
              </a:rPr>
              <a:t> y </a:t>
            </a:r>
            <a:r>
              <a:rPr lang="en-US" sz="1600" dirty="0" err="1">
                <a:solidFill>
                  <a:srgbClr val="7030A0"/>
                </a:solidFill>
              </a:rPr>
              <a:t>reproducir</a:t>
            </a:r>
            <a:r>
              <a:rPr lang="en-US" sz="1600" dirty="0">
                <a:solidFill>
                  <a:srgbClr val="7030A0"/>
                </a:solidFill>
              </a:rPr>
              <a:t> sus </a:t>
            </a:r>
            <a:r>
              <a:rPr lang="en-US" sz="1600" dirty="0" err="1">
                <a:solidFill>
                  <a:srgbClr val="7030A0"/>
                </a:solidFill>
              </a:rPr>
              <a:t>entornos</a:t>
            </a:r>
            <a:r>
              <a:rPr lang="en-US" sz="1600" dirty="0">
                <a:solidFill>
                  <a:srgbClr val="7030A0"/>
                </a:solidFill>
              </a:rPr>
              <a:t> y </a:t>
            </a:r>
            <a:r>
              <a:rPr lang="en-US" sz="1600" dirty="0" err="1">
                <a:solidFill>
                  <a:srgbClr val="7030A0"/>
                </a:solidFill>
              </a:rPr>
              <a:t>sistemas</a:t>
            </a:r>
            <a:r>
              <a:rPr lang="en-US" sz="1600" dirty="0">
                <a:solidFill>
                  <a:srgbClr val="7030A0"/>
                </a:solidFill>
              </a:rPr>
              <a:t> </a:t>
            </a:r>
            <a:r>
              <a:rPr lang="en-US" sz="1600" dirty="0" err="1">
                <a:solidFill>
                  <a:srgbClr val="7030A0"/>
                </a:solidFill>
              </a:rPr>
              <a:t>ancestrales</a:t>
            </a:r>
            <a:r>
              <a:rPr lang="en-US" sz="1600" dirty="0">
                <a:solidFill>
                  <a:srgbClr val="7030A0"/>
                </a:solidFill>
              </a:rPr>
              <a:t> </a:t>
            </a:r>
            <a:r>
              <a:rPr lang="en-US" sz="1600" dirty="0" err="1">
                <a:solidFill>
                  <a:srgbClr val="7030A0"/>
                </a:solidFill>
              </a:rPr>
              <a:t>como</a:t>
            </a:r>
            <a:r>
              <a:rPr lang="en-US" sz="1600" dirty="0">
                <a:solidFill>
                  <a:srgbClr val="7030A0"/>
                </a:solidFill>
              </a:rPr>
              <a:t> pueblos y </a:t>
            </a:r>
            <a:r>
              <a:rPr lang="en-US" sz="1600" dirty="0" err="1">
                <a:solidFill>
                  <a:srgbClr val="7030A0"/>
                </a:solidFill>
              </a:rPr>
              <a:t>comunidades</a:t>
            </a:r>
            <a:r>
              <a:rPr lang="en-US" sz="1600" dirty="0">
                <a:solidFill>
                  <a:srgbClr val="7030A0"/>
                </a:solidFill>
              </a:rPr>
              <a:t> </a:t>
            </a:r>
            <a:r>
              <a:rPr lang="en-US" sz="1600" dirty="0" err="1">
                <a:solidFill>
                  <a:srgbClr val="7030A0"/>
                </a:solidFill>
              </a:rPr>
              <a:t>distintivas</a:t>
            </a:r>
            <a:endParaRPr lang="en-US" sz="1600" dirty="0">
              <a:solidFill>
                <a:srgbClr val="7030A0"/>
              </a:solidFill>
            </a:endParaRPr>
          </a:p>
        </p:txBody>
      </p:sp>
      <p:cxnSp>
        <p:nvCxnSpPr>
          <p:cNvPr id="20" name="Straight Connector 19">
            <a:extLst>
              <a:ext uri="{FF2B5EF4-FFF2-40B4-BE49-F238E27FC236}">
                <a16:creationId xmlns:a16="http://schemas.microsoft.com/office/drawing/2014/main" id="{CD81D82F-569F-4245-850E-AC4ADD85AF8F}"/>
              </a:ext>
            </a:extLst>
          </p:cNvPr>
          <p:cNvCxnSpPr>
            <a:cxnSpLocks/>
          </p:cNvCxnSpPr>
          <p:nvPr/>
        </p:nvCxnSpPr>
        <p:spPr>
          <a:xfrm>
            <a:off x="5269230" y="3646296"/>
            <a:ext cx="33604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7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fographic: Where the World's Indigenous People Live | Statista">
            <a:extLst>
              <a:ext uri="{FF2B5EF4-FFF2-40B4-BE49-F238E27FC236}">
                <a16:creationId xmlns:a16="http://schemas.microsoft.com/office/drawing/2014/main" id="{40127187-F972-43E0-BD5C-CA10AB51CA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00" b="20000"/>
          <a:stretch/>
        </p:blipFill>
        <p:spPr bwMode="auto">
          <a:xfrm>
            <a:off x="294393" y="2059548"/>
            <a:ext cx="3714750" cy="29010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84CA960E-87D7-4D5B-B23E-3B4113A45CA1}"/>
              </a:ext>
            </a:extLst>
          </p:cNvPr>
          <p:cNvSpPr txBox="1"/>
          <p:nvPr/>
        </p:nvSpPr>
        <p:spPr>
          <a:xfrm>
            <a:off x="4245293" y="1971388"/>
            <a:ext cx="7946707" cy="1138773"/>
          </a:xfrm>
          <a:prstGeom prst="rect">
            <a:avLst/>
          </a:prstGeom>
          <a:noFill/>
        </p:spPr>
        <p:txBody>
          <a:bodyPr wrap="square">
            <a:spAutoFit/>
          </a:bodyPr>
          <a:lstStyle/>
          <a:p>
            <a:r>
              <a:rPr lang="en-US" sz="1600" b="1" i="0" dirty="0">
                <a:solidFill>
                  <a:srgbClr val="333333"/>
                </a:solidFill>
                <a:effectLst/>
                <a:latin typeface="Lato"/>
              </a:rPr>
              <a:t>There are approximately 476 million Indigenous Peoples worldwide, in over 90 countries. It is over 6 percent of the global population.</a:t>
            </a:r>
          </a:p>
          <a:p>
            <a:r>
              <a:rPr lang="en-US" sz="1600" b="1" i="0" dirty="0">
                <a:solidFill>
                  <a:srgbClr val="222222"/>
                </a:solidFill>
                <a:effectLst/>
                <a:latin typeface="Lato"/>
              </a:rPr>
              <a:t>They belong to more than 5,000 different Indigenous peoples and speak more than 4,000 languages</a:t>
            </a:r>
            <a:r>
              <a:rPr lang="en-US" b="0" i="0" dirty="0">
                <a:solidFill>
                  <a:srgbClr val="222222"/>
                </a:solidFill>
                <a:effectLst/>
                <a:latin typeface="Roboto"/>
              </a:rPr>
              <a:t>.</a:t>
            </a:r>
            <a:endParaRPr lang="en-US" dirty="0"/>
          </a:p>
        </p:txBody>
      </p:sp>
      <p:sp>
        <p:nvSpPr>
          <p:cNvPr id="8" name="TextBox 7">
            <a:extLst>
              <a:ext uri="{FF2B5EF4-FFF2-40B4-BE49-F238E27FC236}">
                <a16:creationId xmlns:a16="http://schemas.microsoft.com/office/drawing/2014/main" id="{8555152A-4F95-4A43-939F-51A0F21C9ADA}"/>
              </a:ext>
            </a:extLst>
          </p:cNvPr>
          <p:cNvSpPr txBox="1"/>
          <p:nvPr/>
        </p:nvSpPr>
        <p:spPr>
          <a:xfrm>
            <a:off x="4362275" y="4068359"/>
            <a:ext cx="7327023" cy="1323439"/>
          </a:xfrm>
          <a:prstGeom prst="rect">
            <a:avLst/>
          </a:prstGeom>
          <a:noFill/>
        </p:spPr>
        <p:txBody>
          <a:bodyPr wrap="square">
            <a:spAutoFit/>
          </a:bodyPr>
          <a:lstStyle/>
          <a:p>
            <a:r>
              <a:rPr lang="en-US" sz="1600" b="1" dirty="0">
                <a:solidFill>
                  <a:srgbClr val="C00000"/>
                </a:solidFill>
                <a:latin typeface="Lato"/>
              </a:rPr>
              <a:t>Hay </a:t>
            </a:r>
            <a:r>
              <a:rPr lang="en-US" sz="1600" b="1" dirty="0" err="1">
                <a:solidFill>
                  <a:srgbClr val="C00000"/>
                </a:solidFill>
                <a:latin typeface="Lato"/>
              </a:rPr>
              <a:t>aproximadamente</a:t>
            </a:r>
            <a:r>
              <a:rPr lang="en-US" sz="1600" b="1" dirty="0">
                <a:solidFill>
                  <a:srgbClr val="C00000"/>
                </a:solidFill>
                <a:latin typeface="Lato"/>
              </a:rPr>
              <a:t> 476 </a:t>
            </a:r>
            <a:r>
              <a:rPr lang="en-US" sz="1600" b="1" dirty="0" err="1">
                <a:solidFill>
                  <a:srgbClr val="C00000"/>
                </a:solidFill>
                <a:latin typeface="Lato"/>
              </a:rPr>
              <a:t>millones</a:t>
            </a:r>
            <a:r>
              <a:rPr lang="en-US" sz="1600" b="1" dirty="0">
                <a:solidFill>
                  <a:srgbClr val="C00000"/>
                </a:solidFill>
                <a:latin typeface="Lato"/>
              </a:rPr>
              <a:t> de pueblos </a:t>
            </a:r>
            <a:r>
              <a:rPr lang="en-US" sz="1600" b="1" dirty="0" err="1">
                <a:solidFill>
                  <a:srgbClr val="C00000"/>
                </a:solidFill>
                <a:latin typeface="Lato"/>
              </a:rPr>
              <a:t>indígenas</a:t>
            </a:r>
            <a:r>
              <a:rPr lang="en-US" sz="1600" b="1" dirty="0">
                <a:solidFill>
                  <a:srgbClr val="C00000"/>
                </a:solidFill>
                <a:latin typeface="Lato"/>
              </a:rPr>
              <a:t> </a:t>
            </a:r>
            <a:r>
              <a:rPr lang="en-US" sz="1600" b="1" dirty="0" err="1">
                <a:solidFill>
                  <a:srgbClr val="C00000"/>
                </a:solidFill>
                <a:latin typeface="Lato"/>
              </a:rPr>
              <a:t>en</a:t>
            </a:r>
            <a:r>
              <a:rPr lang="en-US" sz="1600" b="1" dirty="0">
                <a:solidFill>
                  <a:srgbClr val="C00000"/>
                </a:solidFill>
                <a:latin typeface="Lato"/>
              </a:rPr>
              <a:t> </a:t>
            </a:r>
            <a:r>
              <a:rPr lang="en-US" sz="1600" b="1" dirty="0" err="1">
                <a:solidFill>
                  <a:srgbClr val="C00000"/>
                </a:solidFill>
                <a:latin typeface="Lato"/>
              </a:rPr>
              <a:t>todo</a:t>
            </a:r>
            <a:r>
              <a:rPr lang="en-US" sz="1600" b="1" dirty="0">
                <a:solidFill>
                  <a:srgbClr val="C00000"/>
                </a:solidFill>
                <a:latin typeface="Lato"/>
              </a:rPr>
              <a:t> el </a:t>
            </a:r>
            <a:r>
              <a:rPr lang="en-US" sz="1600" b="1" dirty="0" err="1">
                <a:solidFill>
                  <a:srgbClr val="C00000"/>
                </a:solidFill>
                <a:latin typeface="Lato"/>
              </a:rPr>
              <a:t>mundo</a:t>
            </a:r>
            <a:r>
              <a:rPr lang="en-US" sz="1600" b="1" dirty="0">
                <a:solidFill>
                  <a:srgbClr val="C00000"/>
                </a:solidFill>
                <a:latin typeface="Lato"/>
              </a:rPr>
              <a:t>, </a:t>
            </a:r>
            <a:r>
              <a:rPr lang="en-US" sz="1600" b="1" dirty="0" err="1">
                <a:solidFill>
                  <a:srgbClr val="C00000"/>
                </a:solidFill>
                <a:latin typeface="Lato"/>
              </a:rPr>
              <a:t>en</a:t>
            </a:r>
            <a:r>
              <a:rPr lang="en-US" sz="1600" b="1" dirty="0">
                <a:solidFill>
                  <a:srgbClr val="C00000"/>
                </a:solidFill>
                <a:latin typeface="Lato"/>
              </a:rPr>
              <a:t> </a:t>
            </a:r>
            <a:r>
              <a:rPr lang="en-US" sz="1600" b="1" dirty="0" err="1">
                <a:solidFill>
                  <a:srgbClr val="C00000"/>
                </a:solidFill>
                <a:latin typeface="Lato"/>
              </a:rPr>
              <a:t>más</a:t>
            </a:r>
            <a:r>
              <a:rPr lang="en-US" sz="1600" b="1" dirty="0">
                <a:solidFill>
                  <a:srgbClr val="C00000"/>
                </a:solidFill>
                <a:latin typeface="Lato"/>
              </a:rPr>
              <a:t> de 90 </a:t>
            </a:r>
            <a:r>
              <a:rPr lang="en-US" sz="1600" b="1" dirty="0" err="1">
                <a:solidFill>
                  <a:srgbClr val="C00000"/>
                </a:solidFill>
                <a:latin typeface="Lato"/>
              </a:rPr>
              <a:t>países</a:t>
            </a:r>
            <a:r>
              <a:rPr lang="en-US" sz="1600" b="1" dirty="0">
                <a:solidFill>
                  <a:srgbClr val="C00000"/>
                </a:solidFill>
                <a:latin typeface="Lato"/>
              </a:rPr>
              <a:t>. Es </a:t>
            </a:r>
            <a:r>
              <a:rPr lang="en-US" sz="1600" b="1" dirty="0" err="1">
                <a:solidFill>
                  <a:srgbClr val="C00000"/>
                </a:solidFill>
                <a:latin typeface="Lato"/>
              </a:rPr>
              <a:t>más</a:t>
            </a:r>
            <a:r>
              <a:rPr lang="en-US" sz="1600" b="1" dirty="0">
                <a:solidFill>
                  <a:srgbClr val="C00000"/>
                </a:solidFill>
                <a:latin typeface="Lato"/>
              </a:rPr>
              <a:t> del 6 por </a:t>
            </a:r>
            <a:r>
              <a:rPr lang="en-US" sz="1600" b="1" dirty="0" err="1">
                <a:solidFill>
                  <a:srgbClr val="C00000"/>
                </a:solidFill>
                <a:latin typeface="Lato"/>
              </a:rPr>
              <a:t>ciento</a:t>
            </a:r>
            <a:r>
              <a:rPr lang="en-US" sz="1600" b="1" dirty="0">
                <a:solidFill>
                  <a:srgbClr val="C00000"/>
                </a:solidFill>
                <a:latin typeface="Lato"/>
              </a:rPr>
              <a:t> de la población </a:t>
            </a:r>
            <a:r>
              <a:rPr lang="en-US" sz="1600" b="1" dirty="0" err="1">
                <a:solidFill>
                  <a:srgbClr val="C00000"/>
                </a:solidFill>
                <a:latin typeface="Lato"/>
              </a:rPr>
              <a:t>mundial</a:t>
            </a:r>
            <a:r>
              <a:rPr lang="en-US" sz="1600" b="1" dirty="0">
                <a:solidFill>
                  <a:srgbClr val="C00000"/>
                </a:solidFill>
                <a:latin typeface="Lato"/>
              </a:rPr>
              <a:t>.</a:t>
            </a:r>
          </a:p>
          <a:p>
            <a:r>
              <a:rPr lang="es-ES" sz="1600" b="1" dirty="0">
                <a:solidFill>
                  <a:srgbClr val="C00000"/>
                </a:solidFill>
                <a:latin typeface="Lato"/>
              </a:rPr>
              <a:t>Pertenecen a más de 5.000 pueblos indígenas diferentes y hablan más de 4.000 idiomas.</a:t>
            </a:r>
            <a:endParaRPr lang="en-US" sz="1600" b="1" dirty="0">
              <a:solidFill>
                <a:srgbClr val="C00000"/>
              </a:solidFill>
              <a:latin typeface="Lato"/>
            </a:endParaRPr>
          </a:p>
        </p:txBody>
      </p:sp>
    </p:spTree>
    <p:extLst>
      <p:ext uri="{BB962C8B-B14F-4D97-AF65-F5344CB8AC3E}">
        <p14:creationId xmlns:p14="http://schemas.microsoft.com/office/powerpoint/2010/main" val="274729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6DC16C-E09A-47E3-BD49-670CB1CC432C}"/>
              </a:ext>
            </a:extLst>
          </p:cNvPr>
          <p:cNvSpPr txBox="1"/>
          <p:nvPr/>
        </p:nvSpPr>
        <p:spPr>
          <a:xfrm>
            <a:off x="208598" y="855859"/>
            <a:ext cx="5985510" cy="584775"/>
          </a:xfrm>
          <a:prstGeom prst="rect">
            <a:avLst/>
          </a:prstGeom>
          <a:noFill/>
        </p:spPr>
        <p:txBody>
          <a:bodyPr wrap="square">
            <a:spAutoFit/>
          </a:bodyPr>
          <a:lstStyle/>
          <a:p>
            <a:r>
              <a:rPr lang="en-US" sz="1600" b="1" dirty="0">
                <a:solidFill>
                  <a:srgbClr val="7030A0"/>
                </a:solidFill>
                <a:effectLst/>
              </a:rPr>
              <a:t>12 September 2020, </a:t>
            </a:r>
            <a:r>
              <a:rPr lang="en-US" sz="1600" b="1" dirty="0">
                <a:solidFill>
                  <a:srgbClr val="7030A0"/>
                </a:solidFill>
                <a:latin typeface="inherit"/>
              </a:rPr>
              <a:t>t</a:t>
            </a:r>
            <a:r>
              <a:rPr lang="en-US" sz="1600" b="1" dirty="0">
                <a:solidFill>
                  <a:srgbClr val="7030A0"/>
                </a:solidFill>
                <a:effectLst/>
                <a:latin typeface="inherit"/>
              </a:rPr>
              <a:t>he </a:t>
            </a:r>
            <a:r>
              <a:rPr lang="en-US" sz="1600" b="1" dirty="0">
                <a:effectLst/>
                <a:latin typeface="inherit"/>
              </a:rPr>
              <a:t>United Nations Declaration on the Rights of Indigenous Peoples (</a:t>
            </a:r>
            <a:r>
              <a:rPr lang="en-US" sz="1600" b="1" dirty="0">
                <a:solidFill>
                  <a:srgbClr val="7030A0"/>
                </a:solidFill>
                <a:effectLst/>
                <a:latin typeface="inherit"/>
              </a:rPr>
              <a:t>UNDRIP) was adopted by the General Assembly.</a:t>
            </a:r>
            <a:endParaRPr lang="en-US" sz="1600" b="1" dirty="0">
              <a:solidFill>
                <a:srgbClr val="7030A0"/>
              </a:solidFill>
            </a:endParaRPr>
          </a:p>
        </p:txBody>
      </p:sp>
      <p:sp>
        <p:nvSpPr>
          <p:cNvPr id="10" name="TextBox 9">
            <a:extLst>
              <a:ext uri="{FF2B5EF4-FFF2-40B4-BE49-F238E27FC236}">
                <a16:creationId xmlns:a16="http://schemas.microsoft.com/office/drawing/2014/main" id="{EB8BEEB6-0696-4427-8005-56B46CBFE2E5}"/>
              </a:ext>
            </a:extLst>
          </p:cNvPr>
          <p:cNvSpPr txBox="1"/>
          <p:nvPr/>
        </p:nvSpPr>
        <p:spPr>
          <a:xfrm>
            <a:off x="208598" y="1840050"/>
            <a:ext cx="6084570" cy="3293209"/>
          </a:xfrm>
          <a:prstGeom prst="rect">
            <a:avLst/>
          </a:prstGeom>
          <a:noFill/>
        </p:spPr>
        <p:txBody>
          <a:bodyPr wrap="square">
            <a:spAutoFit/>
          </a:bodyPr>
          <a:lstStyle/>
          <a:p>
            <a:r>
              <a:rPr lang="en-US" sz="1600" b="1" i="0" dirty="0">
                <a:solidFill>
                  <a:srgbClr val="7030A0"/>
                </a:solidFill>
                <a:effectLst/>
                <a:latin typeface="inherit"/>
              </a:rPr>
              <a:t>The </a:t>
            </a:r>
            <a:r>
              <a:rPr lang="en-US" sz="1600" b="1" i="0" dirty="0">
                <a:effectLst/>
                <a:latin typeface="inherit"/>
              </a:rPr>
              <a:t>United Nations Permanent Forum on Indigenous Issues </a:t>
            </a:r>
            <a:r>
              <a:rPr lang="en-US" sz="1600" b="1" i="0" dirty="0">
                <a:solidFill>
                  <a:srgbClr val="7030A0"/>
                </a:solidFill>
                <a:effectLst/>
                <a:latin typeface="inherit"/>
              </a:rPr>
              <a:t>(UNPFII) is a high- level advisory body to the Economic and Social Council. The Forum was established on 28 July 2000 </a:t>
            </a:r>
          </a:p>
          <a:p>
            <a:endParaRPr lang="en-US" sz="1600" b="1" dirty="0">
              <a:solidFill>
                <a:srgbClr val="7030A0"/>
              </a:solidFill>
              <a:latin typeface="inherit"/>
            </a:endParaRPr>
          </a:p>
          <a:p>
            <a:r>
              <a:rPr lang="en-US" sz="1600" b="1" i="0" dirty="0">
                <a:solidFill>
                  <a:srgbClr val="7030A0"/>
                </a:solidFill>
                <a:effectLst/>
                <a:latin typeface="inherit"/>
              </a:rPr>
              <a:t>with the mandate to deal with indigenous issues related to </a:t>
            </a:r>
            <a:r>
              <a:rPr lang="en-US" sz="1600" b="1" i="0" u="none" strike="noStrike" dirty="0">
                <a:solidFill>
                  <a:srgbClr val="7030A0"/>
                </a:solidFill>
                <a:effectLst/>
                <a:latin typeface="inherit"/>
                <a:hlinkClick r:id="rId2">
                  <a:extLst>
                    <a:ext uri="{A12FA001-AC4F-418D-AE19-62706E023703}">
                      <ahyp:hlinkClr xmlns:ahyp="http://schemas.microsoft.com/office/drawing/2018/hyperlinkcolor" val="tx"/>
                    </a:ext>
                  </a:extLst>
                </a:hlinkClick>
              </a:rPr>
              <a:t>economic and social development</a:t>
            </a:r>
            <a:r>
              <a:rPr lang="en-US" sz="1600" b="1" i="0" dirty="0">
                <a:solidFill>
                  <a:srgbClr val="7030A0"/>
                </a:solidFill>
                <a:effectLst/>
                <a:latin typeface="inherit"/>
              </a:rPr>
              <a:t>, </a:t>
            </a:r>
            <a:r>
              <a:rPr lang="en-US" sz="1600" b="1" i="0" u="none" strike="noStrike" dirty="0">
                <a:solidFill>
                  <a:srgbClr val="7030A0"/>
                </a:solidFill>
                <a:effectLst/>
                <a:latin typeface="inherit"/>
                <a:hlinkClick r:id="rId3">
                  <a:extLst>
                    <a:ext uri="{A12FA001-AC4F-418D-AE19-62706E023703}">
                      <ahyp:hlinkClr xmlns:ahyp="http://schemas.microsoft.com/office/drawing/2018/hyperlinkcolor" val="tx"/>
                    </a:ext>
                  </a:extLst>
                </a:hlinkClick>
              </a:rPr>
              <a:t>culture</a:t>
            </a:r>
            <a:r>
              <a:rPr lang="en-US" sz="1600" b="1" i="0" dirty="0">
                <a:solidFill>
                  <a:srgbClr val="7030A0"/>
                </a:solidFill>
                <a:effectLst/>
                <a:latin typeface="inherit"/>
              </a:rPr>
              <a:t>, </a:t>
            </a:r>
            <a:r>
              <a:rPr lang="en-US" sz="1600" b="1" i="0" u="none" strike="noStrike" dirty="0">
                <a:solidFill>
                  <a:srgbClr val="7030A0"/>
                </a:solidFill>
                <a:effectLst/>
                <a:latin typeface="inherit"/>
                <a:hlinkClick r:id="rId4">
                  <a:extLst>
                    <a:ext uri="{A12FA001-AC4F-418D-AE19-62706E023703}">
                      <ahyp:hlinkClr xmlns:ahyp="http://schemas.microsoft.com/office/drawing/2018/hyperlinkcolor" val="tx"/>
                    </a:ext>
                  </a:extLst>
                </a:hlinkClick>
              </a:rPr>
              <a:t>the environment</a:t>
            </a:r>
            <a:r>
              <a:rPr lang="en-US" sz="1600" b="1" i="0" dirty="0">
                <a:solidFill>
                  <a:srgbClr val="7030A0"/>
                </a:solidFill>
                <a:effectLst/>
                <a:latin typeface="inherit"/>
              </a:rPr>
              <a:t>, </a:t>
            </a:r>
            <a:r>
              <a:rPr lang="en-US" sz="1600" b="1" i="0" u="none" strike="noStrike" dirty="0">
                <a:solidFill>
                  <a:srgbClr val="7030A0"/>
                </a:solidFill>
                <a:effectLst/>
                <a:latin typeface="inherit"/>
                <a:hlinkClick r:id="rId5">
                  <a:extLst>
                    <a:ext uri="{A12FA001-AC4F-418D-AE19-62706E023703}">
                      <ahyp:hlinkClr xmlns:ahyp="http://schemas.microsoft.com/office/drawing/2018/hyperlinkcolor" val="tx"/>
                    </a:ext>
                  </a:extLst>
                </a:hlinkClick>
              </a:rPr>
              <a:t>education</a:t>
            </a:r>
            <a:r>
              <a:rPr lang="en-US" sz="1600" b="1" i="0" dirty="0">
                <a:solidFill>
                  <a:srgbClr val="7030A0"/>
                </a:solidFill>
                <a:effectLst/>
                <a:latin typeface="inherit"/>
              </a:rPr>
              <a:t>, </a:t>
            </a:r>
            <a:r>
              <a:rPr lang="en-US" sz="1600" b="1" i="0" u="none" strike="noStrike" dirty="0">
                <a:solidFill>
                  <a:srgbClr val="7030A0"/>
                </a:solidFill>
                <a:effectLst/>
                <a:latin typeface="inherit"/>
                <a:hlinkClick r:id="rId6">
                  <a:extLst>
                    <a:ext uri="{A12FA001-AC4F-418D-AE19-62706E023703}">
                      <ahyp:hlinkClr xmlns:ahyp="http://schemas.microsoft.com/office/drawing/2018/hyperlinkcolor" val="tx"/>
                    </a:ext>
                  </a:extLst>
                </a:hlinkClick>
              </a:rPr>
              <a:t>health</a:t>
            </a:r>
            <a:r>
              <a:rPr lang="en-US" sz="1600" b="1" i="0" dirty="0">
                <a:solidFill>
                  <a:srgbClr val="7030A0"/>
                </a:solidFill>
                <a:effectLst/>
                <a:latin typeface="inherit"/>
              </a:rPr>
              <a:t> and </a:t>
            </a:r>
            <a:r>
              <a:rPr lang="en-US" sz="1600" b="1" i="0" u="none" strike="noStrike" dirty="0">
                <a:solidFill>
                  <a:srgbClr val="7030A0"/>
                </a:solidFill>
                <a:effectLst/>
                <a:latin typeface="inherit"/>
                <a:hlinkClick r:id="rId7">
                  <a:extLst>
                    <a:ext uri="{A12FA001-AC4F-418D-AE19-62706E023703}">
                      <ahyp:hlinkClr xmlns:ahyp="http://schemas.microsoft.com/office/drawing/2018/hyperlinkcolor" val="tx"/>
                    </a:ext>
                  </a:extLst>
                </a:hlinkClick>
              </a:rPr>
              <a:t>human rights</a:t>
            </a:r>
            <a:r>
              <a:rPr lang="en-US" sz="1600" b="1" i="0" dirty="0">
                <a:solidFill>
                  <a:srgbClr val="7030A0"/>
                </a:solidFill>
                <a:effectLst/>
                <a:latin typeface="inherit"/>
              </a:rPr>
              <a:t>.</a:t>
            </a:r>
          </a:p>
          <a:p>
            <a:endParaRPr lang="en-US" sz="1600" b="1" dirty="0">
              <a:solidFill>
                <a:srgbClr val="7030A0"/>
              </a:solidFill>
              <a:latin typeface="inherit"/>
            </a:endParaRPr>
          </a:p>
          <a:p>
            <a:endParaRPr lang="en-US" sz="1600" b="1" dirty="0">
              <a:solidFill>
                <a:srgbClr val="7030A0"/>
              </a:solidFill>
              <a:latin typeface="inherit"/>
            </a:endParaRPr>
          </a:p>
          <a:p>
            <a:r>
              <a:rPr lang="en-US" sz="1600" b="1" dirty="0">
                <a:solidFill>
                  <a:srgbClr val="7030A0"/>
                </a:solidFill>
                <a:latin typeface="inherit"/>
              </a:rPr>
              <a:t>In 2001, the Commission on Human Rights appointed a </a:t>
            </a:r>
            <a:r>
              <a:rPr lang="en-US" sz="1600" b="1" dirty="0">
                <a:latin typeface="inherit"/>
              </a:rPr>
              <a:t>Special Rapporteur on the Rights of Indigenous Peoples</a:t>
            </a:r>
            <a:r>
              <a:rPr lang="en-US" sz="1600" b="1" dirty="0">
                <a:solidFill>
                  <a:srgbClr val="7030A0"/>
                </a:solidFill>
                <a:latin typeface="inherit"/>
              </a:rPr>
              <a:t>.</a:t>
            </a:r>
          </a:p>
          <a:p>
            <a:r>
              <a:rPr lang="en-US" sz="1600" b="1" i="0" dirty="0">
                <a:solidFill>
                  <a:srgbClr val="7030A0"/>
                </a:solidFill>
                <a:effectLst/>
                <a:latin typeface="inherit"/>
              </a:rPr>
              <a:t> Francisco Cali </a:t>
            </a:r>
            <a:r>
              <a:rPr lang="en-US" sz="1600" b="1" i="0" dirty="0" err="1">
                <a:solidFill>
                  <a:srgbClr val="7030A0"/>
                </a:solidFill>
                <a:effectLst/>
                <a:latin typeface="inherit"/>
              </a:rPr>
              <a:t>Tzay</a:t>
            </a:r>
            <a:r>
              <a:rPr lang="en-US" sz="1600" b="1" i="0" dirty="0">
                <a:solidFill>
                  <a:srgbClr val="7030A0"/>
                </a:solidFill>
                <a:effectLst/>
                <a:latin typeface="inherit"/>
              </a:rPr>
              <a:t> was appointed Special Rapporteur on the rights of indigenous peoples in March 2020.</a:t>
            </a:r>
            <a:endParaRPr lang="en-US" sz="1600" b="1" dirty="0">
              <a:solidFill>
                <a:srgbClr val="7030A0"/>
              </a:solidFill>
              <a:latin typeface="inherit"/>
            </a:endParaRPr>
          </a:p>
        </p:txBody>
      </p:sp>
      <p:sp>
        <p:nvSpPr>
          <p:cNvPr id="14" name="TextBox 13">
            <a:extLst>
              <a:ext uri="{FF2B5EF4-FFF2-40B4-BE49-F238E27FC236}">
                <a16:creationId xmlns:a16="http://schemas.microsoft.com/office/drawing/2014/main" id="{869CE7C7-55C2-4F67-B78F-957EACF62236}"/>
              </a:ext>
            </a:extLst>
          </p:cNvPr>
          <p:cNvSpPr txBox="1"/>
          <p:nvPr/>
        </p:nvSpPr>
        <p:spPr>
          <a:xfrm>
            <a:off x="6306503" y="855859"/>
            <a:ext cx="5885497" cy="4524315"/>
          </a:xfrm>
          <a:prstGeom prst="rect">
            <a:avLst/>
          </a:prstGeom>
          <a:noFill/>
        </p:spPr>
        <p:txBody>
          <a:bodyPr wrap="square">
            <a:spAutoFit/>
          </a:bodyPr>
          <a:lstStyle/>
          <a:p>
            <a:r>
              <a:rPr lang="en-US" sz="1600" b="1" dirty="0">
                <a:solidFill>
                  <a:schemeClr val="accent6">
                    <a:lumMod val="50000"/>
                  </a:schemeClr>
                </a:solidFill>
                <a:latin typeface="inherit"/>
              </a:rPr>
              <a:t>El 12 de </a:t>
            </a:r>
            <a:r>
              <a:rPr lang="en-US" sz="1600" b="1" dirty="0" err="1">
                <a:solidFill>
                  <a:schemeClr val="accent6">
                    <a:lumMod val="50000"/>
                  </a:schemeClr>
                </a:solidFill>
                <a:latin typeface="inherit"/>
              </a:rPr>
              <a:t>septiembre</a:t>
            </a:r>
            <a:r>
              <a:rPr lang="en-US" sz="1600" b="1" dirty="0">
                <a:solidFill>
                  <a:schemeClr val="accent6">
                    <a:lumMod val="50000"/>
                  </a:schemeClr>
                </a:solidFill>
                <a:latin typeface="inherit"/>
              </a:rPr>
              <a:t> de 2020, </a:t>
            </a:r>
            <a:r>
              <a:rPr lang="en-US" sz="1600" b="1" dirty="0" err="1">
                <a:solidFill>
                  <a:schemeClr val="accent6">
                    <a:lumMod val="50000"/>
                  </a:schemeClr>
                </a:solidFill>
                <a:latin typeface="inherit"/>
              </a:rPr>
              <a:t>fue</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adoptada</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por</a:t>
            </a:r>
            <a:r>
              <a:rPr lang="en-US" sz="1600" b="1" dirty="0">
                <a:solidFill>
                  <a:schemeClr val="accent6">
                    <a:lumMod val="50000"/>
                  </a:schemeClr>
                </a:solidFill>
                <a:latin typeface="inherit"/>
              </a:rPr>
              <a:t> la </a:t>
            </a:r>
            <a:r>
              <a:rPr lang="en-US" sz="1600" b="1" dirty="0" err="1">
                <a:solidFill>
                  <a:schemeClr val="accent6">
                    <a:lumMod val="50000"/>
                  </a:schemeClr>
                </a:solidFill>
                <a:latin typeface="inherit"/>
              </a:rPr>
              <a:t>Asamblea</a:t>
            </a:r>
            <a:r>
              <a:rPr lang="en-US" sz="1600" b="1" dirty="0">
                <a:solidFill>
                  <a:schemeClr val="accent6">
                    <a:lumMod val="50000"/>
                  </a:schemeClr>
                </a:solidFill>
                <a:latin typeface="inherit"/>
              </a:rPr>
              <a:t> General </a:t>
            </a:r>
            <a:r>
              <a:rPr lang="en-US" sz="1600" b="1" dirty="0">
                <a:latin typeface="inherit"/>
              </a:rPr>
              <a:t>la </a:t>
            </a:r>
            <a:r>
              <a:rPr lang="en-US" sz="1600" b="1" dirty="0" err="1">
                <a:latin typeface="inherit"/>
              </a:rPr>
              <a:t>Declaración</a:t>
            </a:r>
            <a:r>
              <a:rPr lang="en-US" sz="1600" b="1" dirty="0">
                <a:latin typeface="inherit"/>
              </a:rPr>
              <a:t> de las </a:t>
            </a:r>
            <a:r>
              <a:rPr lang="en-US" sz="1600" b="1" dirty="0" err="1">
                <a:latin typeface="inherit"/>
              </a:rPr>
              <a:t>Naciones</a:t>
            </a:r>
            <a:r>
              <a:rPr lang="en-US" sz="1600" b="1" dirty="0">
                <a:latin typeface="inherit"/>
              </a:rPr>
              <a:t> </a:t>
            </a:r>
            <a:r>
              <a:rPr lang="en-US" sz="1600" b="1" dirty="0" err="1">
                <a:latin typeface="inherit"/>
              </a:rPr>
              <a:t>Unidas</a:t>
            </a:r>
            <a:r>
              <a:rPr lang="en-US" sz="1600" b="1" dirty="0">
                <a:latin typeface="inherit"/>
              </a:rPr>
              <a:t> </a:t>
            </a:r>
            <a:r>
              <a:rPr lang="en-US" sz="1600" b="1" dirty="0" err="1">
                <a:latin typeface="inherit"/>
              </a:rPr>
              <a:t>sobre</a:t>
            </a:r>
            <a:r>
              <a:rPr lang="en-US" sz="1600" b="1" dirty="0">
                <a:latin typeface="inherit"/>
              </a:rPr>
              <a:t> los Derechos de los Pueblos </a:t>
            </a:r>
            <a:r>
              <a:rPr lang="en-US" sz="1600" b="1" dirty="0" err="1">
                <a:latin typeface="inherit"/>
              </a:rPr>
              <a:t>Indígenas</a:t>
            </a:r>
            <a:r>
              <a:rPr lang="en-US" sz="1600" b="1" dirty="0">
                <a:latin typeface="inherit"/>
              </a:rPr>
              <a:t> </a:t>
            </a:r>
            <a:r>
              <a:rPr lang="en-US" sz="1600" b="1" dirty="0">
                <a:solidFill>
                  <a:schemeClr val="accent6">
                    <a:lumMod val="50000"/>
                  </a:schemeClr>
                </a:solidFill>
                <a:latin typeface="inherit"/>
              </a:rPr>
              <a:t>(UNDRIP)</a:t>
            </a:r>
          </a:p>
          <a:p>
            <a:endParaRPr lang="en-US" sz="1600" b="1" dirty="0">
              <a:solidFill>
                <a:schemeClr val="accent6">
                  <a:lumMod val="50000"/>
                </a:schemeClr>
              </a:solidFill>
              <a:latin typeface="inherit"/>
            </a:endParaRPr>
          </a:p>
          <a:p>
            <a:r>
              <a:rPr lang="en-US" sz="1600" b="1" dirty="0">
                <a:latin typeface="inherit"/>
              </a:rPr>
              <a:t>El </a:t>
            </a:r>
            <a:r>
              <a:rPr lang="en-US" sz="1600" b="1" dirty="0" err="1">
                <a:latin typeface="inherit"/>
              </a:rPr>
              <a:t>Foro</a:t>
            </a:r>
            <a:r>
              <a:rPr lang="en-US" sz="1600" b="1" dirty="0">
                <a:latin typeface="inherit"/>
              </a:rPr>
              <a:t> Permanente de las </a:t>
            </a:r>
            <a:r>
              <a:rPr lang="en-US" sz="1600" b="1" dirty="0" err="1">
                <a:latin typeface="inherit"/>
              </a:rPr>
              <a:t>Naciones</a:t>
            </a:r>
            <a:r>
              <a:rPr lang="en-US" sz="1600" b="1" dirty="0">
                <a:latin typeface="inherit"/>
              </a:rPr>
              <a:t> </a:t>
            </a:r>
            <a:r>
              <a:rPr lang="en-US" sz="1600" b="1" dirty="0" err="1">
                <a:latin typeface="inherit"/>
              </a:rPr>
              <a:t>Unidas</a:t>
            </a:r>
            <a:r>
              <a:rPr lang="en-US" sz="1600" b="1" dirty="0">
                <a:latin typeface="inherit"/>
              </a:rPr>
              <a:t> para las </a:t>
            </a:r>
            <a:r>
              <a:rPr lang="en-US" sz="1600" b="1" dirty="0" err="1">
                <a:latin typeface="inherit"/>
              </a:rPr>
              <a:t>Cuestiones</a:t>
            </a:r>
            <a:r>
              <a:rPr lang="en-US" sz="1600" b="1" dirty="0">
                <a:latin typeface="inherit"/>
              </a:rPr>
              <a:t> </a:t>
            </a:r>
            <a:r>
              <a:rPr lang="en-US" sz="1600" b="1" dirty="0" err="1">
                <a:latin typeface="inherit"/>
              </a:rPr>
              <a:t>Indígenas</a:t>
            </a:r>
            <a:r>
              <a:rPr lang="en-US" sz="1600" b="1" dirty="0">
                <a:latin typeface="inherit"/>
              </a:rPr>
              <a:t> (UNPFII) </a:t>
            </a:r>
            <a:r>
              <a:rPr lang="en-US" sz="1600" b="1" dirty="0">
                <a:solidFill>
                  <a:schemeClr val="accent6">
                    <a:lumMod val="50000"/>
                  </a:schemeClr>
                </a:solidFill>
                <a:latin typeface="inherit"/>
              </a:rPr>
              <a:t>es un </a:t>
            </a:r>
            <a:r>
              <a:rPr lang="en-US" sz="1600" b="1" dirty="0" err="1">
                <a:solidFill>
                  <a:schemeClr val="accent6">
                    <a:lumMod val="50000"/>
                  </a:schemeClr>
                </a:solidFill>
                <a:latin typeface="inherit"/>
              </a:rPr>
              <a:t>órgano</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asesor</a:t>
            </a:r>
            <a:r>
              <a:rPr lang="en-US" sz="1600" b="1" dirty="0">
                <a:solidFill>
                  <a:schemeClr val="accent6">
                    <a:lumMod val="50000"/>
                  </a:schemeClr>
                </a:solidFill>
                <a:latin typeface="inherit"/>
              </a:rPr>
              <a:t> de alto </a:t>
            </a:r>
            <a:r>
              <a:rPr lang="en-US" sz="1600" b="1" dirty="0" err="1">
                <a:solidFill>
                  <a:schemeClr val="accent6">
                    <a:lumMod val="50000"/>
                  </a:schemeClr>
                </a:solidFill>
                <a:latin typeface="inherit"/>
              </a:rPr>
              <a:t>nivel</a:t>
            </a:r>
            <a:r>
              <a:rPr lang="en-US" sz="1600" b="1" dirty="0">
                <a:solidFill>
                  <a:schemeClr val="accent6">
                    <a:lumMod val="50000"/>
                  </a:schemeClr>
                </a:solidFill>
                <a:latin typeface="inherit"/>
              </a:rPr>
              <a:t> del </a:t>
            </a:r>
            <a:r>
              <a:rPr lang="en-US" sz="1600" b="1" dirty="0" err="1">
                <a:solidFill>
                  <a:schemeClr val="accent6">
                    <a:lumMod val="50000"/>
                  </a:schemeClr>
                </a:solidFill>
                <a:latin typeface="inherit"/>
              </a:rPr>
              <a:t>Consejo</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Económico</a:t>
            </a:r>
            <a:r>
              <a:rPr lang="en-US" sz="1600" b="1" dirty="0">
                <a:solidFill>
                  <a:schemeClr val="accent6">
                    <a:lumMod val="50000"/>
                  </a:schemeClr>
                </a:solidFill>
                <a:latin typeface="inherit"/>
              </a:rPr>
              <a:t> y Social. El </a:t>
            </a:r>
            <a:r>
              <a:rPr lang="en-US" sz="1600" b="1" dirty="0" err="1">
                <a:solidFill>
                  <a:schemeClr val="accent6">
                    <a:lumMod val="50000"/>
                  </a:schemeClr>
                </a:solidFill>
                <a:latin typeface="inherit"/>
              </a:rPr>
              <a:t>Foro</a:t>
            </a:r>
            <a:r>
              <a:rPr lang="en-US" sz="1600" b="1" dirty="0">
                <a:solidFill>
                  <a:schemeClr val="accent6">
                    <a:lumMod val="50000"/>
                  </a:schemeClr>
                </a:solidFill>
                <a:latin typeface="inherit"/>
              </a:rPr>
              <a:t> se </a:t>
            </a:r>
            <a:r>
              <a:rPr lang="en-US" sz="1600" b="1" dirty="0" err="1">
                <a:solidFill>
                  <a:schemeClr val="accent6">
                    <a:lumMod val="50000"/>
                  </a:schemeClr>
                </a:solidFill>
                <a:latin typeface="inherit"/>
              </a:rPr>
              <a:t>estableció</a:t>
            </a:r>
            <a:r>
              <a:rPr lang="en-US" sz="1600" b="1" dirty="0">
                <a:solidFill>
                  <a:schemeClr val="accent6">
                    <a:lumMod val="50000"/>
                  </a:schemeClr>
                </a:solidFill>
                <a:latin typeface="inherit"/>
              </a:rPr>
              <a:t> el 28 de </a:t>
            </a:r>
            <a:r>
              <a:rPr lang="en-US" sz="1600" b="1" dirty="0" err="1">
                <a:solidFill>
                  <a:schemeClr val="accent6">
                    <a:lumMod val="50000"/>
                  </a:schemeClr>
                </a:solidFill>
                <a:latin typeface="inherit"/>
              </a:rPr>
              <a:t>julio</a:t>
            </a:r>
            <a:r>
              <a:rPr lang="en-US" sz="1600" b="1" dirty="0">
                <a:solidFill>
                  <a:schemeClr val="accent6">
                    <a:lumMod val="50000"/>
                  </a:schemeClr>
                </a:solidFill>
                <a:latin typeface="inherit"/>
              </a:rPr>
              <a:t> de 2000.</a:t>
            </a:r>
          </a:p>
          <a:p>
            <a:r>
              <a:rPr lang="en-US" sz="1600" b="1" dirty="0">
                <a:solidFill>
                  <a:schemeClr val="accent6">
                    <a:lumMod val="50000"/>
                  </a:schemeClr>
                </a:solidFill>
                <a:latin typeface="inherit"/>
              </a:rPr>
              <a:t> </a:t>
            </a:r>
          </a:p>
          <a:p>
            <a:r>
              <a:rPr lang="en-US" sz="1600" b="1" dirty="0">
                <a:solidFill>
                  <a:schemeClr val="accent6">
                    <a:lumMod val="50000"/>
                  </a:schemeClr>
                </a:solidFill>
                <a:latin typeface="inherit"/>
              </a:rPr>
              <a:t>con el </a:t>
            </a:r>
            <a:r>
              <a:rPr lang="en-US" sz="1600" b="1" dirty="0" err="1">
                <a:solidFill>
                  <a:schemeClr val="accent6">
                    <a:lumMod val="50000"/>
                  </a:schemeClr>
                </a:solidFill>
                <a:latin typeface="inherit"/>
              </a:rPr>
              <a:t>mandato</a:t>
            </a:r>
            <a:r>
              <a:rPr lang="en-US" sz="1600" b="1" dirty="0">
                <a:solidFill>
                  <a:schemeClr val="accent6">
                    <a:lumMod val="50000"/>
                  </a:schemeClr>
                </a:solidFill>
                <a:latin typeface="inherit"/>
              </a:rPr>
              <a:t> de </a:t>
            </a:r>
            <a:r>
              <a:rPr lang="en-US" sz="1600" b="1" dirty="0" err="1">
                <a:solidFill>
                  <a:schemeClr val="accent6">
                    <a:lumMod val="50000"/>
                  </a:schemeClr>
                </a:solidFill>
                <a:latin typeface="inherit"/>
              </a:rPr>
              <a:t>ocuparse</a:t>
            </a:r>
            <a:r>
              <a:rPr lang="en-US" sz="1600" b="1" dirty="0">
                <a:solidFill>
                  <a:schemeClr val="accent6">
                    <a:lumMod val="50000"/>
                  </a:schemeClr>
                </a:solidFill>
                <a:latin typeface="inherit"/>
              </a:rPr>
              <a:t> de las </a:t>
            </a:r>
            <a:r>
              <a:rPr lang="en-US" sz="1600" b="1" dirty="0" err="1">
                <a:solidFill>
                  <a:schemeClr val="accent6">
                    <a:lumMod val="50000"/>
                  </a:schemeClr>
                </a:solidFill>
                <a:latin typeface="inherit"/>
              </a:rPr>
              <a:t>cuestiones</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indígenas</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relacionadas</a:t>
            </a:r>
            <a:r>
              <a:rPr lang="en-US" sz="1600" b="1" dirty="0">
                <a:solidFill>
                  <a:schemeClr val="accent6">
                    <a:lumMod val="50000"/>
                  </a:schemeClr>
                </a:solidFill>
                <a:latin typeface="inherit"/>
              </a:rPr>
              <a:t> con el </a:t>
            </a:r>
            <a:r>
              <a:rPr lang="en-US" sz="1600" b="1" dirty="0" err="1">
                <a:solidFill>
                  <a:schemeClr val="accent6">
                    <a:lumMod val="50000"/>
                  </a:schemeClr>
                </a:solidFill>
                <a:latin typeface="inherit"/>
              </a:rPr>
              <a:t>desarrollo</a:t>
            </a:r>
            <a:r>
              <a:rPr lang="en-US" sz="1600" b="1" dirty="0">
                <a:solidFill>
                  <a:schemeClr val="accent6">
                    <a:lumMod val="50000"/>
                  </a:schemeClr>
                </a:solidFill>
                <a:latin typeface="inherit"/>
              </a:rPr>
              <a:t> </a:t>
            </a:r>
            <a:r>
              <a:rPr lang="en-US" sz="1600" b="1" dirty="0" err="1">
                <a:solidFill>
                  <a:schemeClr val="accent6">
                    <a:lumMod val="50000"/>
                  </a:schemeClr>
                </a:solidFill>
                <a:latin typeface="inherit"/>
              </a:rPr>
              <a:t>económico</a:t>
            </a:r>
            <a:r>
              <a:rPr lang="en-US" sz="1600" b="1" dirty="0">
                <a:solidFill>
                  <a:schemeClr val="accent6">
                    <a:lumMod val="50000"/>
                  </a:schemeClr>
                </a:solidFill>
                <a:latin typeface="inherit"/>
              </a:rPr>
              <a:t> y social, la </a:t>
            </a:r>
            <a:r>
              <a:rPr lang="en-US" sz="1600" b="1" dirty="0" err="1">
                <a:solidFill>
                  <a:schemeClr val="accent6">
                    <a:lumMod val="50000"/>
                  </a:schemeClr>
                </a:solidFill>
                <a:latin typeface="inherit"/>
              </a:rPr>
              <a:t>cultura</a:t>
            </a:r>
            <a:r>
              <a:rPr lang="en-US" sz="1600" b="1" dirty="0">
                <a:solidFill>
                  <a:schemeClr val="accent6">
                    <a:lumMod val="50000"/>
                  </a:schemeClr>
                </a:solidFill>
                <a:latin typeface="inherit"/>
              </a:rPr>
              <a:t>, el medio </a:t>
            </a:r>
            <a:r>
              <a:rPr lang="en-US" sz="1600" b="1" dirty="0" err="1">
                <a:solidFill>
                  <a:schemeClr val="accent6">
                    <a:lumMod val="50000"/>
                  </a:schemeClr>
                </a:solidFill>
                <a:latin typeface="inherit"/>
              </a:rPr>
              <a:t>ambiente</a:t>
            </a:r>
            <a:r>
              <a:rPr lang="en-US" sz="1600" b="1" dirty="0">
                <a:solidFill>
                  <a:schemeClr val="accent6">
                    <a:lumMod val="50000"/>
                  </a:schemeClr>
                </a:solidFill>
                <a:latin typeface="inherit"/>
              </a:rPr>
              <a:t>, la </a:t>
            </a:r>
            <a:r>
              <a:rPr lang="en-US" sz="1600" b="1" dirty="0" err="1">
                <a:solidFill>
                  <a:schemeClr val="accent6">
                    <a:lumMod val="50000"/>
                  </a:schemeClr>
                </a:solidFill>
                <a:latin typeface="inherit"/>
              </a:rPr>
              <a:t>educación</a:t>
            </a:r>
            <a:r>
              <a:rPr lang="en-US" sz="1600" b="1" dirty="0">
                <a:solidFill>
                  <a:schemeClr val="accent6">
                    <a:lumMod val="50000"/>
                  </a:schemeClr>
                </a:solidFill>
                <a:latin typeface="inherit"/>
              </a:rPr>
              <a:t>, la </a:t>
            </a:r>
            <a:r>
              <a:rPr lang="en-US" sz="1600" b="1" dirty="0" err="1">
                <a:solidFill>
                  <a:schemeClr val="accent6">
                    <a:lumMod val="50000"/>
                  </a:schemeClr>
                </a:solidFill>
                <a:latin typeface="inherit"/>
              </a:rPr>
              <a:t>salud</a:t>
            </a:r>
            <a:r>
              <a:rPr lang="en-US" sz="1600" b="1" dirty="0">
                <a:solidFill>
                  <a:schemeClr val="accent6">
                    <a:lumMod val="50000"/>
                  </a:schemeClr>
                </a:solidFill>
                <a:latin typeface="inherit"/>
              </a:rPr>
              <a:t> y los derechos </a:t>
            </a:r>
            <a:r>
              <a:rPr lang="en-US" sz="1600" b="1" dirty="0" err="1">
                <a:solidFill>
                  <a:schemeClr val="accent6">
                    <a:lumMod val="50000"/>
                  </a:schemeClr>
                </a:solidFill>
                <a:latin typeface="inherit"/>
              </a:rPr>
              <a:t>humanos</a:t>
            </a:r>
            <a:r>
              <a:rPr lang="en-US" sz="1600" b="1" dirty="0">
                <a:solidFill>
                  <a:schemeClr val="accent6">
                    <a:lumMod val="50000"/>
                  </a:schemeClr>
                </a:solidFill>
                <a:latin typeface="inherit"/>
              </a:rPr>
              <a:t>.</a:t>
            </a:r>
          </a:p>
          <a:p>
            <a:endParaRPr lang="es-ES" sz="1600" b="1" dirty="0">
              <a:solidFill>
                <a:schemeClr val="accent6">
                  <a:lumMod val="50000"/>
                </a:schemeClr>
              </a:solidFill>
              <a:latin typeface="inherit"/>
            </a:endParaRPr>
          </a:p>
          <a:p>
            <a:endParaRPr lang="es-ES" sz="1600" b="1" dirty="0">
              <a:solidFill>
                <a:schemeClr val="accent6">
                  <a:lumMod val="50000"/>
                </a:schemeClr>
              </a:solidFill>
              <a:latin typeface="inherit"/>
            </a:endParaRPr>
          </a:p>
          <a:p>
            <a:r>
              <a:rPr lang="es-ES" sz="1600" b="1" dirty="0">
                <a:solidFill>
                  <a:schemeClr val="accent6">
                    <a:lumMod val="50000"/>
                  </a:schemeClr>
                </a:solidFill>
                <a:latin typeface="inherit"/>
              </a:rPr>
              <a:t>En 2001, la Comisión de Derechos Humanos nombró </a:t>
            </a:r>
            <a:r>
              <a:rPr lang="es-ES" sz="1600" b="1" dirty="0">
                <a:latin typeface="inherit"/>
              </a:rPr>
              <a:t>un Relator Especial sobre los derechos de los pueblos indígenas</a:t>
            </a:r>
            <a:r>
              <a:rPr lang="es-ES" sz="1600" b="1" dirty="0">
                <a:solidFill>
                  <a:schemeClr val="accent6">
                    <a:lumMod val="50000"/>
                  </a:schemeClr>
                </a:solidFill>
                <a:latin typeface="inherit"/>
              </a:rPr>
              <a:t>. </a:t>
            </a:r>
          </a:p>
          <a:p>
            <a:r>
              <a:rPr lang="es-ES" sz="1600" b="1" dirty="0">
                <a:solidFill>
                  <a:schemeClr val="accent6">
                    <a:lumMod val="50000"/>
                  </a:schemeClr>
                </a:solidFill>
                <a:latin typeface="inherit"/>
              </a:rPr>
              <a:t>Francisco Cali </a:t>
            </a:r>
            <a:r>
              <a:rPr lang="es-ES" sz="1600" b="1" dirty="0" err="1">
                <a:solidFill>
                  <a:schemeClr val="accent6">
                    <a:lumMod val="50000"/>
                  </a:schemeClr>
                </a:solidFill>
                <a:latin typeface="inherit"/>
              </a:rPr>
              <a:t>Tzay</a:t>
            </a:r>
            <a:r>
              <a:rPr lang="es-ES" sz="1600" b="1" dirty="0">
                <a:solidFill>
                  <a:schemeClr val="accent6">
                    <a:lumMod val="50000"/>
                  </a:schemeClr>
                </a:solidFill>
                <a:latin typeface="inherit"/>
              </a:rPr>
              <a:t> fue nombrado Relator Especial sobre los derechos de los pueblos indígenas en marzo de 2020.</a:t>
            </a:r>
          </a:p>
          <a:p>
            <a:endParaRPr lang="en-US" sz="1600" b="1" dirty="0">
              <a:solidFill>
                <a:schemeClr val="accent6">
                  <a:lumMod val="50000"/>
                </a:schemeClr>
              </a:solidFill>
              <a:latin typeface="inherit"/>
            </a:endParaRPr>
          </a:p>
        </p:txBody>
      </p:sp>
      <p:pic>
        <p:nvPicPr>
          <p:cNvPr id="7172" name="Picture 4" descr="OHCHR | Special Rapporteur on the rights of indigenous peoples">
            <a:extLst>
              <a:ext uri="{FF2B5EF4-FFF2-40B4-BE49-F238E27FC236}">
                <a16:creationId xmlns:a16="http://schemas.microsoft.com/office/drawing/2014/main" id="{D3F92D9B-0306-4D4E-9111-A22C9A9BA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7816" y="5130776"/>
            <a:ext cx="1017747" cy="12976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72435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2469</Words>
  <Application>Microsoft Office PowerPoint</Application>
  <PresentationFormat>Widescreen</PresentationFormat>
  <Paragraphs>284</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Candara</vt:lpstr>
      <vt:lpstr>Cavolini</vt:lpstr>
      <vt:lpstr>inherit</vt:lpstr>
      <vt:lpstr>Lato</vt:lpstr>
      <vt:lpstr>Neue Haas Grotesk Text Pro</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Claretian Proclade</dc:creator>
  <cp:lastModifiedBy>Claretian Proclade</cp:lastModifiedBy>
  <cp:revision>17</cp:revision>
  <dcterms:created xsi:type="dcterms:W3CDTF">2020-09-14T05:44:42Z</dcterms:created>
  <dcterms:modified xsi:type="dcterms:W3CDTF">2020-09-14T12:05:04Z</dcterms:modified>
</cp:coreProperties>
</file>